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322" r:id="rId2"/>
    <p:sldId id="329" r:id="rId3"/>
    <p:sldId id="356" r:id="rId4"/>
    <p:sldId id="331" r:id="rId5"/>
    <p:sldId id="348" r:id="rId6"/>
    <p:sldId id="334" r:id="rId7"/>
    <p:sldId id="349" r:id="rId8"/>
    <p:sldId id="350" r:id="rId9"/>
    <p:sldId id="353" r:id="rId10"/>
    <p:sldId id="355" r:id="rId11"/>
    <p:sldId id="336" r:id="rId12"/>
    <p:sldId id="354" r:id="rId13"/>
    <p:sldId id="338" r:id="rId14"/>
    <p:sldId id="339" r:id="rId15"/>
    <p:sldId id="340" r:id="rId16"/>
    <p:sldId id="357" r:id="rId17"/>
    <p:sldId id="341" r:id="rId18"/>
    <p:sldId id="347" r:id="rId19"/>
    <p:sldId id="342" r:id="rId20"/>
    <p:sldId id="351" r:id="rId21"/>
    <p:sldId id="352" r:id="rId22"/>
    <p:sldId id="358" r:id="rId23"/>
    <p:sldId id="359" r:id="rId24"/>
    <p:sldId id="360" r:id="rId25"/>
    <p:sldId id="361" r:id="rId26"/>
    <p:sldId id="343" r:id="rId27"/>
    <p:sldId id="362" r:id="rId28"/>
    <p:sldId id="363" r:id="rId29"/>
    <p:sldId id="344" r:id="rId30"/>
    <p:sldId id="345" r:id="rId31"/>
    <p:sldId id="346" r:id="rId32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3AD"/>
    <a:srgbClr val="32C581"/>
    <a:srgbClr val="004E40"/>
    <a:srgbClr val="004851"/>
    <a:srgbClr val="CCF2F2"/>
    <a:srgbClr val="313131"/>
    <a:srgbClr val="053139"/>
    <a:srgbClr val="ED8800"/>
    <a:srgbClr val="FFFFFF"/>
    <a:srgbClr val="275D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04" autoAdjust="0"/>
    <p:restoredTop sz="95574" autoAdjust="0"/>
  </p:normalViewPr>
  <p:slideViewPr>
    <p:cSldViewPr snapToGrid="0" snapToObjects="1" showGuides="1">
      <p:cViewPr varScale="1">
        <p:scale>
          <a:sx n="101" d="100"/>
          <a:sy n="101" d="100"/>
        </p:scale>
        <p:origin x="1008" y="184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hierarchy3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/>
            <a:t>Pre-</a:t>
          </a:r>
          <a:r>
            <a:rPr lang="en-GB" b="1" dirty="0" err="1"/>
            <a:t>procesamiento</a:t>
          </a:r>
          <a:r>
            <a:rPr lang="en-GB" b="1" dirty="0"/>
            <a:t> de las </a:t>
          </a:r>
          <a:r>
            <a:rPr lang="en-GB" b="1" dirty="0" err="1"/>
            <a:t>imágenes</a:t>
          </a:r>
          <a:endParaRPr lang="en-GB" b="1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 err="1"/>
            <a:t>Segmentación</a:t>
          </a:r>
          <a:endParaRPr lang="en-GB" b="1" dirty="0"/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 err="1"/>
            <a:t>Extracción</a:t>
          </a:r>
          <a:r>
            <a:rPr lang="en-GB" b="1" dirty="0"/>
            <a:t> de </a:t>
          </a:r>
          <a:r>
            <a:rPr lang="en-GB" b="1" dirty="0" err="1"/>
            <a:t>características</a:t>
          </a:r>
          <a:endParaRPr lang="en-GB" b="1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>
        <a:solidFill>
          <a:schemeClr val="tx1"/>
        </a:solidFill>
      </dgm:spPr>
      <dgm:t>
        <a:bodyPr/>
        <a:lstStyle/>
        <a:p>
          <a:pPr marL="88900" indent="0" algn="ctr">
            <a:tabLst/>
          </a:pPr>
          <a:r>
            <a:rPr lang="en-GB" b="1" dirty="0" err="1"/>
            <a:t>Análisis</a:t>
          </a:r>
          <a:r>
            <a:rPr lang="en-GB" b="1" dirty="0"/>
            <a:t> de </a:t>
          </a:r>
          <a:r>
            <a:rPr lang="en-GB" b="1" dirty="0" err="1"/>
            <a:t>factores</a:t>
          </a:r>
          <a:r>
            <a:rPr lang="en-GB" b="1" dirty="0"/>
            <a:t> de </a:t>
          </a:r>
          <a:r>
            <a:rPr lang="en-GB" b="1" dirty="0" err="1"/>
            <a:t>riesgo</a:t>
          </a:r>
          <a:endParaRPr lang="en-GB" b="1" dirty="0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B0A00E79-B366-C14C-B41E-1C37CB999F03}">
      <dgm:prSet custT="1"/>
      <dgm:spPr/>
      <dgm:t>
        <a:bodyPr/>
        <a:lstStyle/>
        <a:p>
          <a:r>
            <a:rPr lang="en-GB" sz="1000" dirty="0" err="1"/>
            <a:t>Normalicación</a:t>
          </a:r>
          <a:r>
            <a:rPr lang="en-GB" sz="1000" dirty="0"/>
            <a:t> de las RM</a:t>
          </a:r>
        </a:p>
      </dgm:t>
    </dgm:pt>
    <dgm:pt modelId="{DCE4679F-0666-1C45-8509-018DFFF20750}" type="parTrans" cxnId="{E251309E-B715-DE4E-9A18-4D33C620400A}">
      <dgm:prSet/>
      <dgm:spPr/>
      <dgm:t>
        <a:bodyPr/>
        <a:lstStyle/>
        <a:p>
          <a:endParaRPr lang="en-GB"/>
        </a:p>
      </dgm:t>
    </dgm:pt>
    <dgm:pt modelId="{9D777AA2-4C30-604C-B482-1C18B1D1BF06}" type="sibTrans" cxnId="{E251309E-B715-DE4E-9A18-4D33C620400A}">
      <dgm:prSet/>
      <dgm:spPr/>
      <dgm:t>
        <a:bodyPr/>
        <a:lstStyle/>
        <a:p>
          <a:endParaRPr lang="en-GB"/>
        </a:p>
      </dgm:t>
    </dgm:pt>
    <dgm:pt modelId="{76132C5E-01A0-4A41-998A-8EE0D661CFCF}">
      <dgm:prSet custT="1"/>
      <dgm:spPr/>
      <dgm:t>
        <a:bodyPr/>
        <a:lstStyle/>
        <a:p>
          <a:r>
            <a:rPr lang="en-GB" sz="1050" dirty="0" err="1"/>
            <a:t>Eliminación</a:t>
          </a:r>
          <a:r>
            <a:rPr lang="en-GB" sz="1050" dirty="0"/>
            <a:t> del </a:t>
          </a:r>
          <a:r>
            <a:rPr lang="en-GB" sz="1050" dirty="0" err="1"/>
            <a:t>tejido</a:t>
          </a:r>
          <a:r>
            <a:rPr lang="en-GB" sz="1050" dirty="0"/>
            <a:t> no </a:t>
          </a:r>
          <a:r>
            <a:rPr lang="en-GB" sz="1050" dirty="0" err="1"/>
            <a:t>perteneciente</a:t>
          </a:r>
          <a:r>
            <a:rPr lang="en-GB" sz="1050" dirty="0"/>
            <a:t> al </a:t>
          </a:r>
          <a:r>
            <a:rPr lang="en-GB" sz="1050" dirty="0" err="1"/>
            <a:t>cerebro</a:t>
          </a:r>
          <a:endParaRPr lang="en-GB" sz="1050" dirty="0"/>
        </a:p>
      </dgm:t>
    </dgm:pt>
    <dgm:pt modelId="{38619ADD-E307-5E43-85BF-2431D8E60661}" type="parTrans" cxnId="{EF6DB3DA-6B11-DB45-9E5F-8553B957B39D}">
      <dgm:prSet/>
      <dgm:spPr/>
      <dgm:t>
        <a:bodyPr/>
        <a:lstStyle/>
        <a:p>
          <a:endParaRPr lang="en-GB"/>
        </a:p>
      </dgm:t>
    </dgm:pt>
    <dgm:pt modelId="{A8D718A3-2C6C-A84E-8EBA-155DC3545BF5}" type="sibTrans" cxnId="{EF6DB3DA-6B11-DB45-9E5F-8553B957B39D}">
      <dgm:prSet/>
      <dgm:spPr/>
      <dgm:t>
        <a:bodyPr/>
        <a:lstStyle/>
        <a:p>
          <a:endParaRPr lang="en-GB"/>
        </a:p>
      </dgm:t>
    </dgm:pt>
    <dgm:pt modelId="{C1D7EE94-5737-1C4D-85AF-7998DBA4C54F}">
      <dgm:prSet custT="1"/>
      <dgm:spPr/>
      <dgm:t>
        <a:bodyPr/>
        <a:lstStyle/>
        <a:p>
          <a:r>
            <a:rPr lang="en-GB" sz="1000" dirty="0" err="1"/>
            <a:t>Extracción</a:t>
          </a:r>
          <a:r>
            <a:rPr lang="en-GB" sz="1000" dirty="0"/>
            <a:t> del glioma/</a:t>
          </a:r>
          <a:r>
            <a:rPr lang="en-GB" sz="1000" dirty="0" err="1"/>
            <a:t>edema</a:t>
          </a:r>
          <a:endParaRPr lang="en-GB" sz="1000" dirty="0"/>
        </a:p>
      </dgm:t>
    </dgm:pt>
    <dgm:pt modelId="{778D6A34-7C71-894A-9B0B-02D131986955}" type="parTrans" cxnId="{15D42157-1E4A-4D45-90D9-B1BDC8BD0A32}">
      <dgm:prSet/>
      <dgm:spPr/>
      <dgm:t>
        <a:bodyPr/>
        <a:lstStyle/>
        <a:p>
          <a:endParaRPr lang="en-GB"/>
        </a:p>
      </dgm:t>
    </dgm:pt>
    <dgm:pt modelId="{C234B128-D00A-9142-8DD0-18582743DC81}" type="sibTrans" cxnId="{15D42157-1E4A-4D45-90D9-B1BDC8BD0A32}">
      <dgm:prSet/>
      <dgm:spPr/>
      <dgm:t>
        <a:bodyPr/>
        <a:lstStyle/>
        <a:p>
          <a:endParaRPr lang="en-GB"/>
        </a:p>
      </dgm:t>
    </dgm:pt>
    <dgm:pt modelId="{66089FF2-7051-F445-A795-E7A0C1BB3CAF}">
      <dgm:prSet/>
      <dgm:spPr/>
      <dgm:t>
        <a:bodyPr/>
        <a:lstStyle/>
        <a:p>
          <a:r>
            <a:rPr lang="en-GB" dirty="0" err="1"/>
            <a:t>Metadatos</a:t>
          </a:r>
          <a:endParaRPr lang="en-GB" dirty="0"/>
        </a:p>
      </dgm:t>
    </dgm:pt>
    <dgm:pt modelId="{B8BA77DD-EA7F-6F47-807E-FEEEB2C99DC9}" type="parTrans" cxnId="{1BF9E6A3-7CA0-CF49-97B4-0C70AA1BB20F}">
      <dgm:prSet/>
      <dgm:spPr/>
      <dgm:t>
        <a:bodyPr/>
        <a:lstStyle/>
        <a:p>
          <a:endParaRPr lang="en-GB"/>
        </a:p>
      </dgm:t>
    </dgm:pt>
    <dgm:pt modelId="{D1A9CE42-71AE-E446-97B5-40BCCE539F73}" type="sibTrans" cxnId="{1BF9E6A3-7CA0-CF49-97B4-0C70AA1BB20F}">
      <dgm:prSet/>
      <dgm:spPr/>
      <dgm:t>
        <a:bodyPr/>
        <a:lstStyle/>
        <a:p>
          <a:endParaRPr lang="en-GB"/>
        </a:p>
      </dgm:t>
    </dgm:pt>
    <dgm:pt modelId="{EC981CEB-F3BF-F24E-85EC-0841F274A380}">
      <dgm:prSet/>
      <dgm:spPr>
        <a:solidFill>
          <a:schemeClr val="tx1"/>
        </a:solidFill>
      </dgm:spPr>
      <dgm:t>
        <a:bodyPr/>
        <a:lstStyle/>
        <a:p>
          <a:r>
            <a:rPr lang="en-GB" b="1" dirty="0" err="1"/>
            <a:t>Creación</a:t>
          </a:r>
          <a:r>
            <a:rPr lang="en-GB" b="1" dirty="0"/>
            <a:t> y </a:t>
          </a:r>
          <a:r>
            <a:rPr lang="en-GB" b="1" dirty="0" err="1"/>
            <a:t>validación</a:t>
          </a:r>
          <a:r>
            <a:rPr lang="en-GB" b="1" dirty="0"/>
            <a:t> del </a:t>
          </a:r>
          <a:r>
            <a:rPr lang="en-GB" b="1" dirty="0" err="1"/>
            <a:t>modelo</a:t>
          </a:r>
          <a:endParaRPr lang="en-GB" b="1" dirty="0"/>
        </a:p>
      </dgm:t>
    </dgm:pt>
    <dgm:pt modelId="{940E6056-83DD-314B-BED3-62A2AEE0619A}" type="parTrans" cxnId="{608EC8AF-F4FF-2A45-AF98-AFEAE2808B08}">
      <dgm:prSet/>
      <dgm:spPr/>
      <dgm:t>
        <a:bodyPr/>
        <a:lstStyle/>
        <a:p>
          <a:endParaRPr lang="en-GB"/>
        </a:p>
      </dgm:t>
    </dgm:pt>
    <dgm:pt modelId="{B239B7A8-77E7-DC4D-8578-052C6772DDA8}" type="sibTrans" cxnId="{608EC8AF-F4FF-2A45-AF98-AFEAE2808B08}">
      <dgm:prSet/>
      <dgm:spPr/>
      <dgm:t>
        <a:bodyPr/>
        <a:lstStyle/>
        <a:p>
          <a:endParaRPr lang="en-GB"/>
        </a:p>
      </dgm:t>
    </dgm:pt>
    <dgm:pt modelId="{70E1B90E-C826-2242-BB69-5E5E8FC9048D}">
      <dgm:prSet/>
      <dgm:spPr/>
      <dgm:t>
        <a:bodyPr/>
        <a:lstStyle/>
        <a:p>
          <a:r>
            <a:rPr lang="en-GB" dirty="0" err="1"/>
            <a:t>Metadatos</a:t>
          </a:r>
          <a:r>
            <a:rPr lang="en-GB" dirty="0"/>
            <a:t> + </a:t>
          </a:r>
          <a:r>
            <a:rPr lang="en-GB" dirty="0" err="1"/>
            <a:t>características</a:t>
          </a:r>
          <a:r>
            <a:rPr lang="en-GB" dirty="0"/>
            <a:t> </a:t>
          </a:r>
          <a:r>
            <a:rPr lang="en-GB" dirty="0" err="1"/>
            <a:t>extraídas</a:t>
          </a:r>
          <a:r>
            <a:rPr lang="en-GB" dirty="0"/>
            <a:t> de las RM</a:t>
          </a:r>
        </a:p>
      </dgm:t>
    </dgm:pt>
    <dgm:pt modelId="{0531229A-9345-8744-B83B-23153C50BD72}" type="parTrans" cxnId="{1CA97971-0D50-7C42-8D60-78B8F3E8FF19}">
      <dgm:prSet/>
      <dgm:spPr/>
      <dgm:t>
        <a:bodyPr/>
        <a:lstStyle/>
        <a:p>
          <a:endParaRPr lang="en-GB"/>
        </a:p>
      </dgm:t>
    </dgm:pt>
    <dgm:pt modelId="{8D9946FD-F243-9247-AF9D-A96D6CDFA255}" type="sibTrans" cxnId="{1CA97971-0D50-7C42-8D60-78B8F3E8FF19}">
      <dgm:prSet/>
      <dgm:spPr/>
      <dgm:t>
        <a:bodyPr/>
        <a:lstStyle/>
        <a:p>
          <a:endParaRPr lang="en-GB"/>
        </a:p>
      </dgm:t>
    </dgm:pt>
    <dgm:pt modelId="{6DAB1CFD-BE0A-3246-B1F1-1568849F8310}" type="pres">
      <dgm:prSet presAssocID="{9291D103-9754-6D42-8166-C01DEB91BBD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8224A21-1397-6F4B-8B42-56E9979EB5D1}" type="pres">
      <dgm:prSet presAssocID="{39DCF61A-0A64-7340-A715-5DF9E9A51016}" presName="root" presStyleCnt="0"/>
      <dgm:spPr/>
    </dgm:pt>
    <dgm:pt modelId="{EC469CDF-73EB-9747-8CCD-BDCD4BDB6C52}" type="pres">
      <dgm:prSet presAssocID="{39DCF61A-0A64-7340-A715-5DF9E9A51016}" presName="rootComposite" presStyleCnt="0"/>
      <dgm:spPr/>
    </dgm:pt>
    <dgm:pt modelId="{CED33479-D25D-6149-A1D3-B8C4FBBF20AB}" type="pres">
      <dgm:prSet presAssocID="{39DCF61A-0A64-7340-A715-5DF9E9A51016}" presName="rootText" presStyleLbl="node1" presStyleIdx="0" presStyleCnt="5" custScaleX="131753"/>
      <dgm:spPr/>
    </dgm:pt>
    <dgm:pt modelId="{86BB93B1-0367-904F-8980-C0BB0C952C9D}" type="pres">
      <dgm:prSet presAssocID="{39DCF61A-0A64-7340-A715-5DF9E9A51016}" presName="rootConnector" presStyleLbl="node1" presStyleIdx="0" presStyleCnt="5"/>
      <dgm:spPr/>
    </dgm:pt>
    <dgm:pt modelId="{312E7207-5732-A54A-84F6-9101E50C719E}" type="pres">
      <dgm:prSet presAssocID="{39DCF61A-0A64-7340-A715-5DF9E9A51016}" presName="childShape" presStyleCnt="0"/>
      <dgm:spPr/>
    </dgm:pt>
    <dgm:pt modelId="{5EEC6ECF-05C5-EA43-B28B-A0E105A92F03}" type="pres">
      <dgm:prSet presAssocID="{DCE4679F-0666-1C45-8509-018DFFF20750}" presName="Name13" presStyleLbl="parChTrans1D2" presStyleIdx="0" presStyleCnt="5"/>
      <dgm:spPr/>
    </dgm:pt>
    <dgm:pt modelId="{05169499-A565-A249-B1A6-6F970E8BFA90}" type="pres">
      <dgm:prSet presAssocID="{B0A00E79-B366-C14C-B41E-1C37CB999F03}" presName="childText" presStyleLbl="bgAcc1" presStyleIdx="0" presStyleCnt="5" custScaleX="132910">
        <dgm:presLayoutVars>
          <dgm:bulletEnabled val="1"/>
        </dgm:presLayoutVars>
      </dgm:prSet>
      <dgm:spPr/>
    </dgm:pt>
    <dgm:pt modelId="{F2C13D34-1B84-084B-8707-16440D029790}" type="pres">
      <dgm:prSet presAssocID="{38619ADD-E307-5E43-85BF-2431D8E60661}" presName="Name13" presStyleLbl="parChTrans1D2" presStyleIdx="1" presStyleCnt="5"/>
      <dgm:spPr/>
    </dgm:pt>
    <dgm:pt modelId="{D3C423C8-93F8-B547-A398-FBA1AB5B3B32}" type="pres">
      <dgm:prSet presAssocID="{76132C5E-01A0-4A41-998A-8EE0D661CFCF}" presName="childText" presStyleLbl="bgAcc1" presStyleIdx="1" presStyleCnt="5" custScaleX="132891" custScaleY="144517">
        <dgm:presLayoutVars>
          <dgm:bulletEnabled val="1"/>
        </dgm:presLayoutVars>
      </dgm:prSet>
      <dgm:spPr/>
    </dgm:pt>
    <dgm:pt modelId="{FB686625-1BA4-7C48-A824-795B3AC746CC}" type="pres">
      <dgm:prSet presAssocID="{6D2EBBF0-2D31-CE4E-83EE-41DCA7ACA532}" presName="root" presStyleCnt="0"/>
      <dgm:spPr/>
    </dgm:pt>
    <dgm:pt modelId="{E927034B-F5D3-E044-B0AD-D9641AD18830}" type="pres">
      <dgm:prSet presAssocID="{6D2EBBF0-2D31-CE4E-83EE-41DCA7ACA532}" presName="rootComposite" presStyleCnt="0"/>
      <dgm:spPr/>
    </dgm:pt>
    <dgm:pt modelId="{0392196B-950B-D148-A737-5EB6DD4A2538}" type="pres">
      <dgm:prSet presAssocID="{6D2EBBF0-2D31-CE4E-83EE-41DCA7ACA532}" presName="rootText" presStyleLbl="node1" presStyleIdx="1" presStyleCnt="5" custScaleX="116583"/>
      <dgm:spPr/>
    </dgm:pt>
    <dgm:pt modelId="{ED4C4959-95FC-774F-B4AC-F069065ECB7F}" type="pres">
      <dgm:prSet presAssocID="{6D2EBBF0-2D31-CE4E-83EE-41DCA7ACA532}" presName="rootConnector" presStyleLbl="node1" presStyleIdx="1" presStyleCnt="5"/>
      <dgm:spPr/>
    </dgm:pt>
    <dgm:pt modelId="{6C5FF019-5D4D-E248-A192-1FCD827A4EF7}" type="pres">
      <dgm:prSet presAssocID="{6D2EBBF0-2D31-CE4E-83EE-41DCA7ACA532}" presName="childShape" presStyleCnt="0"/>
      <dgm:spPr/>
    </dgm:pt>
    <dgm:pt modelId="{EB65B186-B819-B34D-9CCA-FC04307530A5}" type="pres">
      <dgm:prSet presAssocID="{778D6A34-7C71-894A-9B0B-02D131986955}" presName="Name13" presStyleLbl="parChTrans1D2" presStyleIdx="2" presStyleCnt="5"/>
      <dgm:spPr/>
    </dgm:pt>
    <dgm:pt modelId="{AD8DCE5B-CBE0-F440-8E99-6D9BC58A0D39}" type="pres">
      <dgm:prSet presAssocID="{C1D7EE94-5737-1C4D-85AF-7998DBA4C54F}" presName="childText" presStyleLbl="bgAcc1" presStyleIdx="2" presStyleCnt="5" custScaleX="132910">
        <dgm:presLayoutVars>
          <dgm:bulletEnabled val="1"/>
        </dgm:presLayoutVars>
      </dgm:prSet>
      <dgm:spPr/>
    </dgm:pt>
    <dgm:pt modelId="{0F8DBDC3-BAB3-0C4C-8902-8890D61CFEFA}" type="pres">
      <dgm:prSet presAssocID="{C9BD5AE6-A093-1846-8248-E8B98CD1E48E}" presName="root" presStyleCnt="0"/>
      <dgm:spPr/>
    </dgm:pt>
    <dgm:pt modelId="{38B1C6DE-FCE2-3D46-8571-1322B2916341}" type="pres">
      <dgm:prSet presAssocID="{C9BD5AE6-A093-1846-8248-E8B98CD1E48E}" presName="rootComposite" presStyleCnt="0"/>
      <dgm:spPr/>
    </dgm:pt>
    <dgm:pt modelId="{7FABFB75-3A63-FE49-B4C9-E3A1F6E6F458}" type="pres">
      <dgm:prSet presAssocID="{C9BD5AE6-A093-1846-8248-E8B98CD1E48E}" presName="rootText" presStyleLbl="node1" presStyleIdx="2" presStyleCnt="5"/>
      <dgm:spPr/>
    </dgm:pt>
    <dgm:pt modelId="{05C53E44-6A0C-2E4E-8DC6-221047C27BBF}" type="pres">
      <dgm:prSet presAssocID="{C9BD5AE6-A093-1846-8248-E8B98CD1E48E}" presName="rootConnector" presStyleLbl="node1" presStyleIdx="2" presStyleCnt="5"/>
      <dgm:spPr/>
    </dgm:pt>
    <dgm:pt modelId="{709430CC-1967-3A41-A16E-2E304B0F24DB}" type="pres">
      <dgm:prSet presAssocID="{C9BD5AE6-A093-1846-8248-E8B98CD1E48E}" presName="childShape" presStyleCnt="0"/>
      <dgm:spPr/>
    </dgm:pt>
    <dgm:pt modelId="{BCB2815F-690F-BC4C-A96D-18095AAF3D9B}" type="pres">
      <dgm:prSet presAssocID="{425D427F-71A3-254A-B608-00DFD3DED2B6}" presName="root" presStyleCnt="0"/>
      <dgm:spPr/>
    </dgm:pt>
    <dgm:pt modelId="{5A0CBBA3-A4A5-3A41-BCB8-EFCBAA9D6D7C}" type="pres">
      <dgm:prSet presAssocID="{425D427F-71A3-254A-B608-00DFD3DED2B6}" presName="rootComposite" presStyleCnt="0"/>
      <dgm:spPr/>
    </dgm:pt>
    <dgm:pt modelId="{655684DD-4037-2C4D-A051-15DA26D899A5}" type="pres">
      <dgm:prSet presAssocID="{425D427F-71A3-254A-B608-00DFD3DED2B6}" presName="rootText" presStyleLbl="node1" presStyleIdx="3" presStyleCnt="5" custScaleX="123522"/>
      <dgm:spPr/>
    </dgm:pt>
    <dgm:pt modelId="{DCDE7391-C7E1-A149-8EF4-189504AD1905}" type="pres">
      <dgm:prSet presAssocID="{425D427F-71A3-254A-B608-00DFD3DED2B6}" presName="rootConnector" presStyleLbl="node1" presStyleIdx="3" presStyleCnt="5"/>
      <dgm:spPr/>
    </dgm:pt>
    <dgm:pt modelId="{A994535A-FA42-7F4A-B54C-DBB2120B46D2}" type="pres">
      <dgm:prSet presAssocID="{425D427F-71A3-254A-B608-00DFD3DED2B6}" presName="childShape" presStyleCnt="0"/>
      <dgm:spPr/>
    </dgm:pt>
    <dgm:pt modelId="{3A46F29F-6D65-0B4D-B224-5563E9693AE4}" type="pres">
      <dgm:prSet presAssocID="{B8BA77DD-EA7F-6F47-807E-FEEEB2C99DC9}" presName="Name13" presStyleLbl="parChTrans1D2" presStyleIdx="3" presStyleCnt="5"/>
      <dgm:spPr/>
    </dgm:pt>
    <dgm:pt modelId="{54FBBF67-DC8F-BE48-9810-E52291F6868F}" type="pres">
      <dgm:prSet presAssocID="{66089FF2-7051-F445-A795-E7A0C1BB3CAF}" presName="childText" presStyleLbl="bgAcc1" presStyleIdx="3" presStyleCnt="5" custScaleX="132910">
        <dgm:presLayoutVars>
          <dgm:bulletEnabled val="1"/>
        </dgm:presLayoutVars>
      </dgm:prSet>
      <dgm:spPr/>
    </dgm:pt>
    <dgm:pt modelId="{A6BABC7E-9474-5642-8461-C2D86B69D524}" type="pres">
      <dgm:prSet presAssocID="{0531229A-9345-8744-B83B-23153C50BD72}" presName="Name13" presStyleLbl="parChTrans1D2" presStyleIdx="4" presStyleCnt="5"/>
      <dgm:spPr/>
    </dgm:pt>
    <dgm:pt modelId="{654485E7-5BA5-9D4F-B82E-889EEB6F2ADA}" type="pres">
      <dgm:prSet presAssocID="{70E1B90E-C826-2242-BB69-5E5E8FC9048D}" presName="childText" presStyleLbl="bgAcc1" presStyleIdx="4" presStyleCnt="5" custScaleX="132910">
        <dgm:presLayoutVars>
          <dgm:bulletEnabled val="1"/>
        </dgm:presLayoutVars>
      </dgm:prSet>
      <dgm:spPr/>
    </dgm:pt>
    <dgm:pt modelId="{B1C31E44-F8A4-5448-832C-7F8E26D03F2C}" type="pres">
      <dgm:prSet presAssocID="{EC981CEB-F3BF-F24E-85EC-0841F274A380}" presName="root" presStyleCnt="0"/>
      <dgm:spPr/>
    </dgm:pt>
    <dgm:pt modelId="{7B0A7EE9-7B2B-054D-8A78-8B63F4173394}" type="pres">
      <dgm:prSet presAssocID="{EC981CEB-F3BF-F24E-85EC-0841F274A380}" presName="rootComposite" presStyleCnt="0"/>
      <dgm:spPr/>
    </dgm:pt>
    <dgm:pt modelId="{BFF28BCC-1FC0-2443-B912-9D69A37AD755}" type="pres">
      <dgm:prSet presAssocID="{EC981CEB-F3BF-F24E-85EC-0841F274A380}" presName="rootText" presStyleLbl="node1" presStyleIdx="4" presStyleCnt="5"/>
      <dgm:spPr/>
    </dgm:pt>
    <dgm:pt modelId="{2D3207A7-6450-7A4A-B7D6-B810E7BBD34B}" type="pres">
      <dgm:prSet presAssocID="{EC981CEB-F3BF-F24E-85EC-0841F274A380}" presName="rootConnector" presStyleLbl="node1" presStyleIdx="4" presStyleCnt="5"/>
      <dgm:spPr/>
    </dgm:pt>
    <dgm:pt modelId="{505F7DE8-5C96-0A49-8A50-B67514D176D4}" type="pres">
      <dgm:prSet presAssocID="{EC981CEB-F3BF-F24E-85EC-0841F274A380}" presName="childShape" presStyleCnt="0"/>
      <dgm:spPr/>
    </dgm:pt>
  </dgm:ptLst>
  <dgm:cxnLst>
    <dgm:cxn modelId="{AF7F8901-ABE7-B44A-AD7D-65C378C80D2B}" type="presOf" srcId="{6D2EBBF0-2D31-CE4E-83EE-41DCA7ACA532}" destId="{0392196B-950B-D148-A737-5EB6DD4A2538}" srcOrd="0" destOrd="0" presId="urn:microsoft.com/office/officeart/2005/8/layout/hierarchy3"/>
    <dgm:cxn modelId="{875A770E-1047-5540-9576-DE30F83D4507}" type="presOf" srcId="{C9BD5AE6-A093-1846-8248-E8B98CD1E48E}" destId="{05C53E44-6A0C-2E4E-8DC6-221047C27BBF}" srcOrd="1" destOrd="0" presId="urn:microsoft.com/office/officeart/2005/8/layout/hierarchy3"/>
    <dgm:cxn modelId="{049B3D10-16A8-C940-8FB7-F46E3EF63EA2}" type="presOf" srcId="{C9BD5AE6-A093-1846-8248-E8B98CD1E48E}" destId="{7FABFB75-3A63-FE49-B4C9-E3A1F6E6F458}" srcOrd="0" destOrd="0" presId="urn:microsoft.com/office/officeart/2005/8/layout/hierarchy3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ECE28719-C643-D343-945A-ECF88A2A6CD9}" type="presOf" srcId="{66089FF2-7051-F445-A795-E7A0C1BB3CAF}" destId="{54FBBF67-DC8F-BE48-9810-E52291F6868F}" srcOrd="0" destOrd="0" presId="urn:microsoft.com/office/officeart/2005/8/layout/hierarchy3"/>
    <dgm:cxn modelId="{7B79BF19-5876-3546-8847-1213F6F7B448}" type="presOf" srcId="{EC981CEB-F3BF-F24E-85EC-0841F274A380}" destId="{2D3207A7-6450-7A4A-B7D6-B810E7BBD34B}" srcOrd="1" destOrd="0" presId="urn:microsoft.com/office/officeart/2005/8/layout/hierarchy3"/>
    <dgm:cxn modelId="{356ED229-1DD3-4644-93E4-D8D2924FBCCE}" type="presOf" srcId="{39DCF61A-0A64-7340-A715-5DF9E9A51016}" destId="{86BB93B1-0367-904F-8980-C0BB0C952C9D}" srcOrd="1" destOrd="0" presId="urn:microsoft.com/office/officeart/2005/8/layout/hierarchy3"/>
    <dgm:cxn modelId="{CFB1DD34-A6F8-6E42-9082-2560C82213B7}" type="presOf" srcId="{DCE4679F-0666-1C45-8509-018DFFF20750}" destId="{5EEC6ECF-05C5-EA43-B28B-A0E105A92F03}" srcOrd="0" destOrd="0" presId="urn:microsoft.com/office/officeart/2005/8/layout/hierarchy3"/>
    <dgm:cxn modelId="{5BF69437-9273-E943-8C16-3F2DEA252495}" type="presOf" srcId="{76132C5E-01A0-4A41-998A-8EE0D661CFCF}" destId="{D3C423C8-93F8-B547-A398-FBA1AB5B3B32}" srcOrd="0" destOrd="0" presId="urn:microsoft.com/office/officeart/2005/8/layout/hierarchy3"/>
    <dgm:cxn modelId="{15D42157-1E4A-4D45-90D9-B1BDC8BD0A32}" srcId="{6D2EBBF0-2D31-CE4E-83EE-41DCA7ACA532}" destId="{C1D7EE94-5737-1C4D-85AF-7998DBA4C54F}" srcOrd="0" destOrd="0" parTransId="{778D6A34-7C71-894A-9B0B-02D131986955}" sibTransId="{C234B128-D00A-9142-8DD0-18582743DC81}"/>
    <dgm:cxn modelId="{FB2E0165-741A-FB40-97D5-1A5B98D490F1}" type="presOf" srcId="{70E1B90E-C826-2242-BB69-5E5E8FC9048D}" destId="{654485E7-5BA5-9D4F-B82E-889EEB6F2ADA}" srcOrd="0" destOrd="0" presId="urn:microsoft.com/office/officeart/2005/8/layout/hierarchy3"/>
    <dgm:cxn modelId="{1CA97971-0D50-7C42-8D60-78B8F3E8FF19}" srcId="{425D427F-71A3-254A-B608-00DFD3DED2B6}" destId="{70E1B90E-C826-2242-BB69-5E5E8FC9048D}" srcOrd="1" destOrd="0" parTransId="{0531229A-9345-8744-B83B-23153C50BD72}" sibTransId="{8D9946FD-F243-9247-AF9D-A96D6CDFA255}"/>
    <dgm:cxn modelId="{D8B55476-F07A-8344-B509-54E1E5E9E666}" type="presOf" srcId="{B8BA77DD-EA7F-6F47-807E-FEEEB2C99DC9}" destId="{3A46F29F-6D65-0B4D-B224-5563E9693AE4}" srcOrd="0" destOrd="0" presId="urn:microsoft.com/office/officeart/2005/8/layout/hierarchy3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F941DD85-7C14-9545-A573-CE0848C2689C}" type="presOf" srcId="{38619ADD-E307-5E43-85BF-2431D8E60661}" destId="{F2C13D34-1B84-084B-8707-16440D029790}" srcOrd="0" destOrd="0" presId="urn:microsoft.com/office/officeart/2005/8/layout/hierarchy3"/>
    <dgm:cxn modelId="{E251309E-B715-DE4E-9A18-4D33C620400A}" srcId="{39DCF61A-0A64-7340-A715-5DF9E9A51016}" destId="{B0A00E79-B366-C14C-B41E-1C37CB999F03}" srcOrd="0" destOrd="0" parTransId="{DCE4679F-0666-1C45-8509-018DFFF20750}" sibTransId="{9D777AA2-4C30-604C-B482-1C18B1D1BF06}"/>
    <dgm:cxn modelId="{1BF9E6A3-7CA0-CF49-97B4-0C70AA1BB20F}" srcId="{425D427F-71A3-254A-B608-00DFD3DED2B6}" destId="{66089FF2-7051-F445-A795-E7A0C1BB3CAF}" srcOrd="0" destOrd="0" parTransId="{B8BA77DD-EA7F-6F47-807E-FEEEB2C99DC9}" sibTransId="{D1A9CE42-71AE-E446-97B5-40BCCE539F73}"/>
    <dgm:cxn modelId="{608EC8AF-F4FF-2A45-AF98-AFEAE2808B08}" srcId="{9291D103-9754-6D42-8166-C01DEB91BBDE}" destId="{EC981CEB-F3BF-F24E-85EC-0841F274A380}" srcOrd="4" destOrd="0" parTransId="{940E6056-83DD-314B-BED3-62A2AEE0619A}" sibTransId="{B239B7A8-77E7-DC4D-8578-052C6772DDA8}"/>
    <dgm:cxn modelId="{7D620EB2-2C76-2349-9838-850979B72EFF}" type="presOf" srcId="{9291D103-9754-6D42-8166-C01DEB91BBDE}" destId="{6DAB1CFD-BE0A-3246-B1F1-1568849F8310}" srcOrd="0" destOrd="0" presId="urn:microsoft.com/office/officeart/2005/8/layout/hierarchy3"/>
    <dgm:cxn modelId="{ADA8E9C6-CFE2-1D41-AABA-7DEED7D4E813}" type="presOf" srcId="{425D427F-71A3-254A-B608-00DFD3DED2B6}" destId="{DCDE7391-C7E1-A149-8EF4-189504AD1905}" srcOrd="1" destOrd="0" presId="urn:microsoft.com/office/officeart/2005/8/layout/hierarchy3"/>
    <dgm:cxn modelId="{4A175AC9-FC64-2249-8192-039FF479B7DA}" type="presOf" srcId="{39DCF61A-0A64-7340-A715-5DF9E9A51016}" destId="{CED33479-D25D-6149-A1D3-B8C4FBBF20AB}" srcOrd="0" destOrd="0" presId="urn:microsoft.com/office/officeart/2005/8/layout/hierarchy3"/>
    <dgm:cxn modelId="{8243D1D1-5474-5B47-A050-19A81E299209}" type="presOf" srcId="{C1D7EE94-5737-1C4D-85AF-7998DBA4C54F}" destId="{AD8DCE5B-CBE0-F440-8E99-6D9BC58A0D39}" srcOrd="0" destOrd="0" presId="urn:microsoft.com/office/officeart/2005/8/layout/hierarchy3"/>
    <dgm:cxn modelId="{018B2ED7-2D2E-7847-9E59-8B31FB382D57}" type="presOf" srcId="{EC981CEB-F3BF-F24E-85EC-0841F274A380}" destId="{BFF28BCC-1FC0-2443-B912-9D69A37AD755}" srcOrd="0" destOrd="0" presId="urn:microsoft.com/office/officeart/2005/8/layout/hierarchy3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EF6DB3DA-6B11-DB45-9E5F-8553B957B39D}" srcId="{39DCF61A-0A64-7340-A715-5DF9E9A51016}" destId="{76132C5E-01A0-4A41-998A-8EE0D661CFCF}" srcOrd="1" destOrd="0" parTransId="{38619ADD-E307-5E43-85BF-2431D8E60661}" sibTransId="{A8D718A3-2C6C-A84E-8EBA-155DC3545BF5}"/>
    <dgm:cxn modelId="{1AC202E1-E05F-5642-A6FE-F055773C460C}" type="presOf" srcId="{0531229A-9345-8744-B83B-23153C50BD72}" destId="{A6BABC7E-9474-5642-8461-C2D86B69D524}" srcOrd="0" destOrd="0" presId="urn:microsoft.com/office/officeart/2005/8/layout/hierarchy3"/>
    <dgm:cxn modelId="{3F78BCEA-758E-6F43-A748-829FE500325F}" type="presOf" srcId="{425D427F-71A3-254A-B608-00DFD3DED2B6}" destId="{655684DD-4037-2C4D-A051-15DA26D899A5}" srcOrd="0" destOrd="0" presId="urn:microsoft.com/office/officeart/2005/8/layout/hierarchy3"/>
    <dgm:cxn modelId="{FBDD17EB-364E-914A-B16F-9128AEB63978}" type="presOf" srcId="{778D6A34-7C71-894A-9B0B-02D131986955}" destId="{EB65B186-B819-B34D-9CCA-FC04307530A5}" srcOrd="0" destOrd="0" presId="urn:microsoft.com/office/officeart/2005/8/layout/hierarchy3"/>
    <dgm:cxn modelId="{5680C4EB-BE76-FE48-AEB5-16C624CD4BD5}" type="presOf" srcId="{B0A00E79-B366-C14C-B41E-1C37CB999F03}" destId="{05169499-A565-A249-B1A6-6F970E8BFA90}" srcOrd="0" destOrd="0" presId="urn:microsoft.com/office/officeart/2005/8/layout/hierarchy3"/>
    <dgm:cxn modelId="{B48238FC-C4C3-0143-972E-1AC9941A33D2}" type="presOf" srcId="{6D2EBBF0-2D31-CE4E-83EE-41DCA7ACA532}" destId="{ED4C4959-95FC-774F-B4AC-F069065ECB7F}" srcOrd="1" destOrd="0" presId="urn:microsoft.com/office/officeart/2005/8/layout/hierarchy3"/>
    <dgm:cxn modelId="{CE1A2B02-EE0D-2B4D-94CC-886F74322908}" type="presParOf" srcId="{6DAB1CFD-BE0A-3246-B1F1-1568849F8310}" destId="{58224A21-1397-6F4B-8B42-56E9979EB5D1}" srcOrd="0" destOrd="0" presId="urn:microsoft.com/office/officeart/2005/8/layout/hierarchy3"/>
    <dgm:cxn modelId="{057FFE7A-3757-6E49-8268-728AF3F1B289}" type="presParOf" srcId="{58224A21-1397-6F4B-8B42-56E9979EB5D1}" destId="{EC469CDF-73EB-9747-8CCD-BDCD4BDB6C52}" srcOrd="0" destOrd="0" presId="urn:microsoft.com/office/officeart/2005/8/layout/hierarchy3"/>
    <dgm:cxn modelId="{3A1A93E5-F5BF-4340-BADA-D6CBFE6FBC62}" type="presParOf" srcId="{EC469CDF-73EB-9747-8CCD-BDCD4BDB6C52}" destId="{CED33479-D25D-6149-A1D3-B8C4FBBF20AB}" srcOrd="0" destOrd="0" presId="urn:microsoft.com/office/officeart/2005/8/layout/hierarchy3"/>
    <dgm:cxn modelId="{D965E8EA-ABE5-2942-A43C-880D91451000}" type="presParOf" srcId="{EC469CDF-73EB-9747-8CCD-BDCD4BDB6C52}" destId="{86BB93B1-0367-904F-8980-C0BB0C952C9D}" srcOrd="1" destOrd="0" presId="urn:microsoft.com/office/officeart/2005/8/layout/hierarchy3"/>
    <dgm:cxn modelId="{6DA10383-5BED-004D-BCDE-F0BFC5FD1D90}" type="presParOf" srcId="{58224A21-1397-6F4B-8B42-56E9979EB5D1}" destId="{312E7207-5732-A54A-84F6-9101E50C719E}" srcOrd="1" destOrd="0" presId="urn:microsoft.com/office/officeart/2005/8/layout/hierarchy3"/>
    <dgm:cxn modelId="{4838AC36-DDB7-3F4B-8672-B03ACF70BEF7}" type="presParOf" srcId="{312E7207-5732-A54A-84F6-9101E50C719E}" destId="{5EEC6ECF-05C5-EA43-B28B-A0E105A92F03}" srcOrd="0" destOrd="0" presId="urn:microsoft.com/office/officeart/2005/8/layout/hierarchy3"/>
    <dgm:cxn modelId="{A005CF7C-4CEC-244D-84C3-CF30EF26C9DF}" type="presParOf" srcId="{312E7207-5732-A54A-84F6-9101E50C719E}" destId="{05169499-A565-A249-B1A6-6F970E8BFA90}" srcOrd="1" destOrd="0" presId="urn:microsoft.com/office/officeart/2005/8/layout/hierarchy3"/>
    <dgm:cxn modelId="{E9D54ADB-7AA3-524E-96F9-27CC3899B082}" type="presParOf" srcId="{312E7207-5732-A54A-84F6-9101E50C719E}" destId="{F2C13D34-1B84-084B-8707-16440D029790}" srcOrd="2" destOrd="0" presId="urn:microsoft.com/office/officeart/2005/8/layout/hierarchy3"/>
    <dgm:cxn modelId="{56EF78B3-B397-CB45-ABCB-C3325596A7FE}" type="presParOf" srcId="{312E7207-5732-A54A-84F6-9101E50C719E}" destId="{D3C423C8-93F8-B547-A398-FBA1AB5B3B32}" srcOrd="3" destOrd="0" presId="urn:microsoft.com/office/officeart/2005/8/layout/hierarchy3"/>
    <dgm:cxn modelId="{B60D8FD6-56BB-1A42-B752-14A7A1D49030}" type="presParOf" srcId="{6DAB1CFD-BE0A-3246-B1F1-1568849F8310}" destId="{FB686625-1BA4-7C48-A824-795B3AC746CC}" srcOrd="1" destOrd="0" presId="urn:microsoft.com/office/officeart/2005/8/layout/hierarchy3"/>
    <dgm:cxn modelId="{A791A4BD-C97F-B047-998D-3ED2C7FE2E3F}" type="presParOf" srcId="{FB686625-1BA4-7C48-A824-795B3AC746CC}" destId="{E927034B-F5D3-E044-B0AD-D9641AD18830}" srcOrd="0" destOrd="0" presId="urn:microsoft.com/office/officeart/2005/8/layout/hierarchy3"/>
    <dgm:cxn modelId="{6F8B179D-46E3-3547-BF50-C00CC41B67F9}" type="presParOf" srcId="{E927034B-F5D3-E044-B0AD-D9641AD18830}" destId="{0392196B-950B-D148-A737-5EB6DD4A2538}" srcOrd="0" destOrd="0" presId="urn:microsoft.com/office/officeart/2005/8/layout/hierarchy3"/>
    <dgm:cxn modelId="{9D7978C5-E9F3-024E-8544-E57495979E57}" type="presParOf" srcId="{E927034B-F5D3-E044-B0AD-D9641AD18830}" destId="{ED4C4959-95FC-774F-B4AC-F069065ECB7F}" srcOrd="1" destOrd="0" presId="urn:microsoft.com/office/officeart/2005/8/layout/hierarchy3"/>
    <dgm:cxn modelId="{74F7438C-8B8D-6E4B-B03B-896BB711EB27}" type="presParOf" srcId="{FB686625-1BA4-7C48-A824-795B3AC746CC}" destId="{6C5FF019-5D4D-E248-A192-1FCD827A4EF7}" srcOrd="1" destOrd="0" presId="urn:microsoft.com/office/officeart/2005/8/layout/hierarchy3"/>
    <dgm:cxn modelId="{3EACB1A4-F01E-5440-BA31-299D3366138B}" type="presParOf" srcId="{6C5FF019-5D4D-E248-A192-1FCD827A4EF7}" destId="{EB65B186-B819-B34D-9CCA-FC04307530A5}" srcOrd="0" destOrd="0" presId="urn:microsoft.com/office/officeart/2005/8/layout/hierarchy3"/>
    <dgm:cxn modelId="{25BCBFBF-7BDE-A847-AD76-2BAA9C2AEB29}" type="presParOf" srcId="{6C5FF019-5D4D-E248-A192-1FCD827A4EF7}" destId="{AD8DCE5B-CBE0-F440-8E99-6D9BC58A0D39}" srcOrd="1" destOrd="0" presId="urn:microsoft.com/office/officeart/2005/8/layout/hierarchy3"/>
    <dgm:cxn modelId="{86AF620D-412B-5841-AF92-8A460FDB0888}" type="presParOf" srcId="{6DAB1CFD-BE0A-3246-B1F1-1568849F8310}" destId="{0F8DBDC3-BAB3-0C4C-8902-8890D61CFEFA}" srcOrd="2" destOrd="0" presId="urn:microsoft.com/office/officeart/2005/8/layout/hierarchy3"/>
    <dgm:cxn modelId="{E1AEF6C4-4889-DF46-B00E-11F4AB7AA612}" type="presParOf" srcId="{0F8DBDC3-BAB3-0C4C-8902-8890D61CFEFA}" destId="{38B1C6DE-FCE2-3D46-8571-1322B2916341}" srcOrd="0" destOrd="0" presId="urn:microsoft.com/office/officeart/2005/8/layout/hierarchy3"/>
    <dgm:cxn modelId="{EA3D9D95-AC16-D346-ABBF-725E43945390}" type="presParOf" srcId="{38B1C6DE-FCE2-3D46-8571-1322B2916341}" destId="{7FABFB75-3A63-FE49-B4C9-E3A1F6E6F458}" srcOrd="0" destOrd="0" presId="urn:microsoft.com/office/officeart/2005/8/layout/hierarchy3"/>
    <dgm:cxn modelId="{38EA21B1-2827-5D48-85C9-C8A991D02668}" type="presParOf" srcId="{38B1C6DE-FCE2-3D46-8571-1322B2916341}" destId="{05C53E44-6A0C-2E4E-8DC6-221047C27BBF}" srcOrd="1" destOrd="0" presId="urn:microsoft.com/office/officeart/2005/8/layout/hierarchy3"/>
    <dgm:cxn modelId="{FB9E9EC9-928B-2643-AE4D-E68F511A1A8A}" type="presParOf" srcId="{0F8DBDC3-BAB3-0C4C-8902-8890D61CFEFA}" destId="{709430CC-1967-3A41-A16E-2E304B0F24DB}" srcOrd="1" destOrd="0" presId="urn:microsoft.com/office/officeart/2005/8/layout/hierarchy3"/>
    <dgm:cxn modelId="{7BA80FE2-39EE-DB47-825C-203CDB299482}" type="presParOf" srcId="{6DAB1CFD-BE0A-3246-B1F1-1568849F8310}" destId="{BCB2815F-690F-BC4C-A96D-18095AAF3D9B}" srcOrd="3" destOrd="0" presId="urn:microsoft.com/office/officeart/2005/8/layout/hierarchy3"/>
    <dgm:cxn modelId="{225479F0-A8A0-A946-A83C-312FAB117262}" type="presParOf" srcId="{BCB2815F-690F-BC4C-A96D-18095AAF3D9B}" destId="{5A0CBBA3-A4A5-3A41-BCB8-EFCBAA9D6D7C}" srcOrd="0" destOrd="0" presId="urn:microsoft.com/office/officeart/2005/8/layout/hierarchy3"/>
    <dgm:cxn modelId="{AEEA5580-3622-7F49-8B57-BC0CC4D226FA}" type="presParOf" srcId="{5A0CBBA3-A4A5-3A41-BCB8-EFCBAA9D6D7C}" destId="{655684DD-4037-2C4D-A051-15DA26D899A5}" srcOrd="0" destOrd="0" presId="urn:microsoft.com/office/officeart/2005/8/layout/hierarchy3"/>
    <dgm:cxn modelId="{E8EDBB93-6D03-214F-8B34-1C926A35BFBA}" type="presParOf" srcId="{5A0CBBA3-A4A5-3A41-BCB8-EFCBAA9D6D7C}" destId="{DCDE7391-C7E1-A149-8EF4-189504AD1905}" srcOrd="1" destOrd="0" presId="urn:microsoft.com/office/officeart/2005/8/layout/hierarchy3"/>
    <dgm:cxn modelId="{63359EE0-26CD-1E41-9CF3-F54B5B3785E4}" type="presParOf" srcId="{BCB2815F-690F-BC4C-A96D-18095AAF3D9B}" destId="{A994535A-FA42-7F4A-B54C-DBB2120B46D2}" srcOrd="1" destOrd="0" presId="urn:microsoft.com/office/officeart/2005/8/layout/hierarchy3"/>
    <dgm:cxn modelId="{0F555608-3E72-1247-B7DA-94CE6D59D497}" type="presParOf" srcId="{A994535A-FA42-7F4A-B54C-DBB2120B46D2}" destId="{3A46F29F-6D65-0B4D-B224-5563E9693AE4}" srcOrd="0" destOrd="0" presId="urn:microsoft.com/office/officeart/2005/8/layout/hierarchy3"/>
    <dgm:cxn modelId="{5FA48D40-269C-944B-828C-075C020C40E8}" type="presParOf" srcId="{A994535A-FA42-7F4A-B54C-DBB2120B46D2}" destId="{54FBBF67-DC8F-BE48-9810-E52291F6868F}" srcOrd="1" destOrd="0" presId="urn:microsoft.com/office/officeart/2005/8/layout/hierarchy3"/>
    <dgm:cxn modelId="{94F22A17-D427-BD40-B466-A779A36401A1}" type="presParOf" srcId="{A994535A-FA42-7F4A-B54C-DBB2120B46D2}" destId="{A6BABC7E-9474-5642-8461-C2D86B69D524}" srcOrd="2" destOrd="0" presId="urn:microsoft.com/office/officeart/2005/8/layout/hierarchy3"/>
    <dgm:cxn modelId="{0F6A9C2B-F70F-3948-81FA-01DF2346EC8B}" type="presParOf" srcId="{A994535A-FA42-7F4A-B54C-DBB2120B46D2}" destId="{654485E7-5BA5-9D4F-B82E-889EEB6F2ADA}" srcOrd="3" destOrd="0" presId="urn:microsoft.com/office/officeart/2005/8/layout/hierarchy3"/>
    <dgm:cxn modelId="{BE69A135-A333-2349-8B0B-46469A19DC72}" type="presParOf" srcId="{6DAB1CFD-BE0A-3246-B1F1-1568849F8310}" destId="{B1C31E44-F8A4-5448-832C-7F8E26D03F2C}" srcOrd="4" destOrd="0" presId="urn:microsoft.com/office/officeart/2005/8/layout/hierarchy3"/>
    <dgm:cxn modelId="{CC7FEF67-76AC-0549-BA26-511008E6577B}" type="presParOf" srcId="{B1C31E44-F8A4-5448-832C-7F8E26D03F2C}" destId="{7B0A7EE9-7B2B-054D-8A78-8B63F4173394}" srcOrd="0" destOrd="0" presId="urn:microsoft.com/office/officeart/2005/8/layout/hierarchy3"/>
    <dgm:cxn modelId="{E8210F56-5813-844C-BF21-14172A131450}" type="presParOf" srcId="{7B0A7EE9-7B2B-054D-8A78-8B63F4173394}" destId="{BFF28BCC-1FC0-2443-B912-9D69A37AD755}" srcOrd="0" destOrd="0" presId="urn:microsoft.com/office/officeart/2005/8/layout/hierarchy3"/>
    <dgm:cxn modelId="{CB0DFF79-39AC-404E-8503-CB0ECCACB072}" type="presParOf" srcId="{7B0A7EE9-7B2B-054D-8A78-8B63F4173394}" destId="{2D3207A7-6450-7A4A-B7D6-B810E7BBD34B}" srcOrd="1" destOrd="0" presId="urn:microsoft.com/office/officeart/2005/8/layout/hierarchy3"/>
    <dgm:cxn modelId="{EAD340A5-4DA3-2840-A022-9632D1579114}" type="presParOf" srcId="{B1C31E44-F8A4-5448-832C-7F8E26D03F2C}" destId="{505F7DE8-5C96-0A49-8A50-B67514D176D4}" srcOrd="1" destOrd="0" presId="urn:microsoft.com/office/officeart/2005/8/layout/hierarchy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D33479-D25D-6149-A1D3-B8C4FBBF20AB}">
      <dsp:nvSpPr>
        <dsp:cNvPr id="0" name=""/>
        <dsp:cNvSpPr/>
      </dsp:nvSpPr>
      <dsp:spPr>
        <a:xfrm>
          <a:off x="4422" y="789226"/>
          <a:ext cx="161847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Pre-</a:t>
          </a:r>
          <a:r>
            <a:rPr lang="en-GB" sz="1300" b="1" kern="1200" dirty="0" err="1"/>
            <a:t>procesamiento</a:t>
          </a:r>
          <a:r>
            <a:rPr lang="en-GB" sz="1300" b="1" kern="1200" dirty="0"/>
            <a:t> de las </a:t>
          </a:r>
          <a:r>
            <a:rPr lang="en-GB" sz="1300" b="1" kern="1200" dirty="0" err="1"/>
            <a:t>imágenes</a:t>
          </a:r>
          <a:endParaRPr lang="en-GB" sz="1300" b="1" kern="1200" dirty="0"/>
        </a:p>
      </dsp:txBody>
      <dsp:txXfrm>
        <a:off x="22412" y="807216"/>
        <a:ext cx="1582498" cy="578229"/>
      </dsp:txXfrm>
    </dsp:sp>
    <dsp:sp modelId="{5EEC6ECF-05C5-EA43-B28B-A0E105A92F03}">
      <dsp:nvSpPr>
        <dsp:cNvPr id="0" name=""/>
        <dsp:cNvSpPr/>
      </dsp:nvSpPr>
      <dsp:spPr>
        <a:xfrm>
          <a:off x="166270" y="1403436"/>
          <a:ext cx="161847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61847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169499-A565-A249-B1A6-6F970E8BFA90}">
      <dsp:nvSpPr>
        <dsp:cNvPr id="0" name=""/>
        <dsp:cNvSpPr/>
      </dsp:nvSpPr>
      <dsp:spPr>
        <a:xfrm>
          <a:off x="328117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Normalicación</a:t>
          </a:r>
          <a:r>
            <a:rPr lang="en-GB" sz="1000" kern="1200" dirty="0"/>
            <a:t> de las RM</a:t>
          </a:r>
        </a:p>
      </dsp:txBody>
      <dsp:txXfrm>
        <a:off x="346107" y="1574978"/>
        <a:ext cx="1270172" cy="578229"/>
      </dsp:txXfrm>
    </dsp:sp>
    <dsp:sp modelId="{F2C13D34-1B84-084B-8707-16440D029790}">
      <dsp:nvSpPr>
        <dsp:cNvPr id="0" name=""/>
        <dsp:cNvSpPr/>
      </dsp:nvSpPr>
      <dsp:spPr>
        <a:xfrm>
          <a:off x="166270" y="1403436"/>
          <a:ext cx="161847" cy="13651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5132"/>
              </a:lnTo>
              <a:lnTo>
                <a:pt x="161847" y="136513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C423C8-93F8-B547-A398-FBA1AB5B3B32}">
      <dsp:nvSpPr>
        <dsp:cNvPr id="0" name=""/>
        <dsp:cNvSpPr/>
      </dsp:nvSpPr>
      <dsp:spPr>
        <a:xfrm>
          <a:off x="328117" y="2324750"/>
          <a:ext cx="1305966" cy="88763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 err="1"/>
            <a:t>Eliminación</a:t>
          </a:r>
          <a:r>
            <a:rPr lang="en-GB" sz="1050" kern="1200" dirty="0"/>
            <a:t> del </a:t>
          </a:r>
          <a:r>
            <a:rPr lang="en-GB" sz="1050" kern="1200" dirty="0" err="1"/>
            <a:t>tejido</a:t>
          </a:r>
          <a:r>
            <a:rPr lang="en-GB" sz="1050" kern="1200" dirty="0"/>
            <a:t> no </a:t>
          </a:r>
          <a:r>
            <a:rPr lang="en-GB" sz="1050" kern="1200" dirty="0" err="1"/>
            <a:t>perteneciente</a:t>
          </a:r>
          <a:r>
            <a:rPr lang="en-GB" sz="1050" kern="1200" dirty="0"/>
            <a:t> al </a:t>
          </a:r>
          <a:r>
            <a:rPr lang="en-GB" sz="1050" kern="1200" dirty="0" err="1"/>
            <a:t>cerebro</a:t>
          </a:r>
          <a:endParaRPr lang="en-GB" sz="1050" kern="1200" dirty="0"/>
        </a:p>
      </dsp:txBody>
      <dsp:txXfrm>
        <a:off x="354115" y="2350748"/>
        <a:ext cx="1253970" cy="835640"/>
      </dsp:txXfrm>
    </dsp:sp>
    <dsp:sp modelId="{0392196B-950B-D148-A737-5EB6DD4A2538}">
      <dsp:nvSpPr>
        <dsp:cNvPr id="0" name=""/>
        <dsp:cNvSpPr/>
      </dsp:nvSpPr>
      <dsp:spPr>
        <a:xfrm>
          <a:off x="1930005" y="789226"/>
          <a:ext cx="1432127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Segmentación</a:t>
          </a:r>
          <a:endParaRPr lang="en-GB" sz="1300" b="1" kern="1200" dirty="0"/>
        </a:p>
      </dsp:txBody>
      <dsp:txXfrm>
        <a:off x="1947995" y="807216"/>
        <a:ext cx="1396147" cy="578229"/>
      </dsp:txXfrm>
    </dsp:sp>
    <dsp:sp modelId="{EB65B186-B819-B34D-9CCA-FC04307530A5}">
      <dsp:nvSpPr>
        <dsp:cNvPr id="0" name=""/>
        <dsp:cNvSpPr/>
      </dsp:nvSpPr>
      <dsp:spPr>
        <a:xfrm>
          <a:off x="2073217" y="1403436"/>
          <a:ext cx="143212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43212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8DCE5B-CBE0-F440-8E99-6D9BC58A0D39}">
      <dsp:nvSpPr>
        <dsp:cNvPr id="0" name=""/>
        <dsp:cNvSpPr/>
      </dsp:nvSpPr>
      <dsp:spPr>
        <a:xfrm>
          <a:off x="2216430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del glioma/</a:t>
          </a:r>
          <a:r>
            <a:rPr lang="en-GB" sz="1000" kern="1200" dirty="0" err="1"/>
            <a:t>edema</a:t>
          </a:r>
          <a:endParaRPr lang="en-GB" sz="1000" kern="1200" dirty="0"/>
        </a:p>
      </dsp:txBody>
      <dsp:txXfrm>
        <a:off x="2234420" y="1574978"/>
        <a:ext cx="1270172" cy="578229"/>
      </dsp:txXfrm>
    </dsp:sp>
    <dsp:sp modelId="{7FABFB75-3A63-FE49-B4C9-E3A1F6E6F458}">
      <dsp:nvSpPr>
        <dsp:cNvPr id="0" name=""/>
        <dsp:cNvSpPr/>
      </dsp:nvSpPr>
      <dsp:spPr>
        <a:xfrm>
          <a:off x="3669237" y="789226"/>
          <a:ext cx="122841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Extracción</a:t>
          </a:r>
          <a:r>
            <a:rPr lang="en-GB" sz="1300" b="1" kern="1200" dirty="0"/>
            <a:t> de </a:t>
          </a:r>
          <a:r>
            <a:rPr lang="en-GB" sz="1300" b="1" kern="1200" dirty="0" err="1"/>
            <a:t>características</a:t>
          </a:r>
          <a:endParaRPr lang="en-GB" sz="1300" b="1" kern="1200" dirty="0"/>
        </a:p>
      </dsp:txBody>
      <dsp:txXfrm>
        <a:off x="3687227" y="807216"/>
        <a:ext cx="1192438" cy="578229"/>
      </dsp:txXfrm>
    </dsp:sp>
    <dsp:sp modelId="{655684DD-4037-2C4D-A051-15DA26D899A5}">
      <dsp:nvSpPr>
        <dsp:cNvPr id="0" name=""/>
        <dsp:cNvSpPr/>
      </dsp:nvSpPr>
      <dsp:spPr>
        <a:xfrm>
          <a:off x="5204760" y="789226"/>
          <a:ext cx="1517367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8890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tabLst/>
          </a:pPr>
          <a:r>
            <a:rPr lang="en-GB" sz="1300" b="1" kern="1200" dirty="0" err="1"/>
            <a:t>Análisis</a:t>
          </a:r>
          <a:r>
            <a:rPr lang="en-GB" sz="1300" b="1" kern="1200" dirty="0"/>
            <a:t> de </a:t>
          </a:r>
          <a:r>
            <a:rPr lang="en-GB" sz="1300" b="1" kern="1200" dirty="0" err="1"/>
            <a:t>factores</a:t>
          </a:r>
          <a:r>
            <a:rPr lang="en-GB" sz="1300" b="1" kern="1200" dirty="0"/>
            <a:t> de </a:t>
          </a:r>
          <a:r>
            <a:rPr lang="en-GB" sz="1300" b="1" kern="1200" dirty="0" err="1"/>
            <a:t>riesgo</a:t>
          </a:r>
          <a:endParaRPr lang="en-GB" sz="1300" b="1" kern="1200" dirty="0"/>
        </a:p>
      </dsp:txBody>
      <dsp:txXfrm>
        <a:off x="5222750" y="807216"/>
        <a:ext cx="1481387" cy="578229"/>
      </dsp:txXfrm>
    </dsp:sp>
    <dsp:sp modelId="{3A46F29F-6D65-0B4D-B224-5563E9693AE4}">
      <dsp:nvSpPr>
        <dsp:cNvPr id="0" name=""/>
        <dsp:cNvSpPr/>
      </dsp:nvSpPr>
      <dsp:spPr>
        <a:xfrm>
          <a:off x="5356497" y="1403436"/>
          <a:ext cx="151736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51736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FBBF67-DC8F-BE48-9810-E52291F6868F}">
      <dsp:nvSpPr>
        <dsp:cNvPr id="0" name=""/>
        <dsp:cNvSpPr/>
      </dsp:nvSpPr>
      <dsp:spPr>
        <a:xfrm>
          <a:off x="5508233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Metadatos</a:t>
          </a:r>
          <a:endParaRPr lang="en-GB" sz="1200" kern="1200" dirty="0"/>
        </a:p>
      </dsp:txBody>
      <dsp:txXfrm>
        <a:off x="5526223" y="1574978"/>
        <a:ext cx="1270172" cy="578229"/>
      </dsp:txXfrm>
    </dsp:sp>
    <dsp:sp modelId="{A6BABC7E-9474-5642-8461-C2D86B69D524}">
      <dsp:nvSpPr>
        <dsp:cNvPr id="0" name=""/>
        <dsp:cNvSpPr/>
      </dsp:nvSpPr>
      <dsp:spPr>
        <a:xfrm>
          <a:off x="5356497" y="1403436"/>
          <a:ext cx="151736" cy="12284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8418"/>
              </a:lnTo>
              <a:lnTo>
                <a:pt x="151736" y="122841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4485E7-5BA5-9D4F-B82E-889EEB6F2ADA}">
      <dsp:nvSpPr>
        <dsp:cNvPr id="0" name=""/>
        <dsp:cNvSpPr/>
      </dsp:nvSpPr>
      <dsp:spPr>
        <a:xfrm>
          <a:off x="5508233" y="2324750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Metadatos</a:t>
          </a:r>
          <a:r>
            <a:rPr lang="en-GB" sz="1200" kern="1200" dirty="0"/>
            <a:t> + </a:t>
          </a:r>
          <a:r>
            <a:rPr lang="en-GB" sz="1200" kern="1200" dirty="0" err="1"/>
            <a:t>características</a:t>
          </a:r>
          <a:r>
            <a:rPr lang="en-GB" sz="1200" kern="1200" dirty="0"/>
            <a:t> </a:t>
          </a:r>
          <a:r>
            <a:rPr lang="en-GB" sz="1200" kern="1200" dirty="0" err="1"/>
            <a:t>extraídas</a:t>
          </a:r>
          <a:r>
            <a:rPr lang="en-GB" sz="1200" kern="1200" dirty="0"/>
            <a:t> de las RM</a:t>
          </a:r>
        </a:p>
      </dsp:txBody>
      <dsp:txXfrm>
        <a:off x="5526223" y="2342740"/>
        <a:ext cx="1270172" cy="578229"/>
      </dsp:txXfrm>
    </dsp:sp>
    <dsp:sp modelId="{BFF28BCC-1FC0-2443-B912-9D69A37AD755}">
      <dsp:nvSpPr>
        <dsp:cNvPr id="0" name=""/>
        <dsp:cNvSpPr/>
      </dsp:nvSpPr>
      <dsp:spPr>
        <a:xfrm>
          <a:off x="7029232" y="789226"/>
          <a:ext cx="122841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Creación</a:t>
          </a:r>
          <a:r>
            <a:rPr lang="en-GB" sz="1300" b="1" kern="1200" dirty="0"/>
            <a:t> y </a:t>
          </a:r>
          <a:r>
            <a:rPr lang="en-GB" sz="1300" b="1" kern="1200" dirty="0" err="1"/>
            <a:t>validación</a:t>
          </a:r>
          <a:r>
            <a:rPr lang="en-GB" sz="1300" b="1" kern="1200" dirty="0"/>
            <a:t> del </a:t>
          </a:r>
          <a:r>
            <a:rPr lang="en-GB" sz="1300" b="1" kern="1200" dirty="0" err="1"/>
            <a:t>modelo</a:t>
          </a:r>
          <a:endParaRPr lang="en-GB" sz="1300" b="1" kern="1200" dirty="0"/>
        </a:p>
      </dsp:txBody>
      <dsp:txXfrm>
        <a:off x="7047222" y="807216"/>
        <a:ext cx="1192438" cy="578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8/6/21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svg>
</file>

<file path=ppt/media/image60.png>
</file>

<file path=ppt/media/image61.svg>
</file>

<file path=ppt/media/image62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8/6/21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77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8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12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374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5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svg"/><Relationship Id="rId18" Type="http://schemas.openxmlformats.org/officeDocument/2006/relationships/image" Target="../media/image3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33.png"/><Relationship Id="rId17" Type="http://schemas.openxmlformats.org/officeDocument/2006/relationships/image" Target="../media/image38.sv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7.pn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32.png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36.svg"/><Relationship Id="rId10" Type="http://schemas.openxmlformats.org/officeDocument/2006/relationships/image" Target="../media/image31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30.svg"/><Relationship Id="rId1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1.svg"/><Relationship Id="rId4" Type="http://schemas.openxmlformats.org/officeDocument/2006/relationships/image" Target="../media/image6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10/06/2021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Aumento de información y datos asociados a las enfermedades</a:t>
            </a:r>
          </a:p>
          <a:p>
            <a:pPr lvl="1" algn="just"/>
            <a:r>
              <a:rPr lang="es-ES_tradnl" dirty="0"/>
              <a:t>Escenario adecuado para el uso de técnicas de Machine Learning</a:t>
            </a:r>
          </a:p>
          <a:p>
            <a:pPr algn="just"/>
            <a:r>
              <a:rPr lang="es-ES_tradnl" dirty="0"/>
              <a:t>Proceso de dos pasos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Estimación de las dependencias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Empleo de las dependencias para la predicción</a:t>
            </a:r>
          </a:p>
          <a:p>
            <a:pPr algn="just"/>
            <a:r>
              <a:rPr lang="es-ES_tradnl" dirty="0"/>
              <a:t>Objetivo: producir un modelo para predicción, clasificación, estimación…</a:t>
            </a:r>
          </a:p>
          <a:p>
            <a:pPr algn="just"/>
            <a:r>
              <a:rPr lang="es-ES_tradnl" dirty="0"/>
              <a:t>Aplicaciones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2.2. TÉCNICAS DE ANÁLISIS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9F878-165F-C844-B9D7-28F9137C1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32" y="4414494"/>
            <a:ext cx="3263900" cy="785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09003-F8FC-6C41-A7C4-343898F71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699" y="4414494"/>
            <a:ext cx="3185489" cy="785754"/>
          </a:xfrm>
          <a:prstGeom prst="rect">
            <a:avLst/>
          </a:prstGeom>
        </p:spPr>
      </p:pic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6DACF01-075E-5941-8C35-5C7821C459FD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[6] https://</a:t>
            </a:r>
            <a:r>
              <a:rPr lang="en-US" sz="600" dirty="0" err="1"/>
              <a:t>www.fdna.com</a:t>
            </a:r>
            <a:r>
              <a:rPr lang="en-US" sz="600" dirty="0"/>
              <a:t>/face2gene-for-geneticist-healthcare-providers/</a:t>
            </a:r>
          </a:p>
          <a:p>
            <a:pPr algn="l"/>
            <a:endParaRPr lang="en-US" sz="6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DBCB0EC-E6E9-5948-95D9-16873626FC6A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[7] https://</a:t>
            </a:r>
            <a:r>
              <a:rPr lang="en-US" sz="600" dirty="0" err="1"/>
              <a:t>www.babylonhealth.com</a:t>
            </a:r>
            <a:r>
              <a:rPr lang="en-US" sz="600" dirty="0"/>
              <a:t>/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6094F172-3489-4927-9E1D-548DEDC2192B}"/>
              </a:ext>
            </a:extLst>
          </p:cNvPr>
          <p:cNvSpPr txBox="1"/>
          <p:nvPr/>
        </p:nvSpPr>
        <p:spPr>
          <a:xfrm>
            <a:off x="614481" y="5240114"/>
            <a:ext cx="38388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5. Logo Face2Gene, software de reconocimiento facial </a:t>
            </a:r>
            <a:r>
              <a:rPr lang="en-ES" sz="1100" dirty="0"/>
              <a:t>[</a:t>
            </a:r>
            <a:r>
              <a:rPr lang="es-ES" sz="1100" dirty="0"/>
              <a:t>6</a:t>
            </a:r>
            <a:r>
              <a:rPr lang="en-ES" sz="1100" dirty="0"/>
              <a:t>]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BFC95FD8-AAE9-4E99-B699-2260EBCC5456}"/>
              </a:ext>
            </a:extLst>
          </p:cNvPr>
          <p:cNvSpPr txBox="1"/>
          <p:nvPr/>
        </p:nvSpPr>
        <p:spPr>
          <a:xfrm>
            <a:off x="5420546" y="5238316"/>
            <a:ext cx="3376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6. Logo </a:t>
            </a:r>
            <a:r>
              <a:rPr lang="es-ES" sz="1100" dirty="0" err="1"/>
              <a:t>Babylon</a:t>
            </a:r>
            <a:r>
              <a:rPr lang="es-ES" sz="1100" dirty="0"/>
              <a:t>, asistencia sanitaria accesible</a:t>
            </a:r>
            <a:r>
              <a:rPr lang="en-ES" sz="1100" dirty="0"/>
              <a:t>[</a:t>
            </a:r>
            <a:r>
              <a:rPr lang="es-ES" sz="1100" dirty="0"/>
              <a:t>7</a:t>
            </a:r>
            <a:r>
              <a:rPr lang="en-ES" sz="1100" dirty="0"/>
              <a:t>]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858E041B-3969-B643-85BC-E9878AC8E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1650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Descubrir e identificar patrones y relaciones imperceptibles</a:t>
            </a:r>
          </a:p>
          <a:p>
            <a:pPr lvl="1" algn="just"/>
            <a:r>
              <a:rPr lang="es-ES" dirty="0"/>
              <a:t>Predicción del grado y genómica</a:t>
            </a:r>
          </a:p>
          <a:p>
            <a:pPr lvl="1" algn="just"/>
            <a:r>
              <a:rPr lang="es-ES" dirty="0"/>
              <a:t>Automatizar diagnóstico</a:t>
            </a:r>
          </a:p>
          <a:p>
            <a:pPr lvl="1" algn="just"/>
            <a:r>
              <a:rPr lang="es-ES" dirty="0"/>
              <a:t>Pronóstico</a:t>
            </a:r>
          </a:p>
          <a:p>
            <a:pPr lvl="1" algn="just"/>
            <a:endParaRPr lang="es-ES" dirty="0"/>
          </a:p>
          <a:p>
            <a:pPr algn="just"/>
            <a:r>
              <a:rPr lang="es-ES" dirty="0"/>
              <a:t>Técnicas tradicionales			Nuevas técnicas de deep learning</a:t>
            </a:r>
          </a:p>
          <a:p>
            <a:pPr lvl="1" algn="just"/>
            <a:r>
              <a:rPr lang="es-ES" dirty="0"/>
              <a:t>Redes neuronales convolucionales (CNN)</a:t>
            </a:r>
          </a:p>
          <a:p>
            <a:pPr lvl="1" algn="just"/>
            <a:r>
              <a:rPr lang="es-ES" dirty="0"/>
              <a:t>Menor tiempo</a:t>
            </a:r>
          </a:p>
          <a:p>
            <a:pPr lvl="1" algn="just"/>
            <a:r>
              <a:rPr lang="es-ES" dirty="0"/>
              <a:t>Mejores resultados</a:t>
            </a:r>
            <a:endParaRPr lang="en-US" dirty="0"/>
          </a:p>
          <a:p>
            <a:pPr lvl="3" algn="just"/>
            <a:r>
              <a:rPr lang="es-ES" dirty="0"/>
              <a:t>Mayor</a:t>
            </a:r>
            <a:r>
              <a:rPr lang="en-US" dirty="0"/>
              <a:t> </a:t>
            </a:r>
            <a:r>
              <a:rPr lang="es-ES" dirty="0"/>
              <a:t>coste</a:t>
            </a:r>
            <a:r>
              <a:rPr lang="en-US" dirty="0"/>
              <a:t> </a:t>
            </a:r>
            <a:r>
              <a:rPr lang="es-ES" dirty="0"/>
              <a:t>computacional</a:t>
            </a:r>
            <a:r>
              <a:rPr lang="en-US" dirty="0"/>
              <a:t> y </a:t>
            </a:r>
            <a:r>
              <a:rPr lang="es-ES" dirty="0"/>
              <a:t>complejidad</a:t>
            </a:r>
          </a:p>
          <a:p>
            <a:pPr lvl="3" algn="just"/>
            <a:r>
              <a:rPr lang="es-ES" dirty="0"/>
              <a:t>Necesidad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más</a:t>
            </a:r>
            <a:r>
              <a:rPr lang="en-US" dirty="0"/>
              <a:t> </a:t>
            </a:r>
            <a:r>
              <a:rPr lang="es-ES" dirty="0"/>
              <a:t>datos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2.3. DETECCIÓN DEL GLIOBLASTOMA MEDIANTE ML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8B9F144-E3C0-4B3B-97FB-EBBC7347B27F}"/>
              </a:ext>
            </a:extLst>
          </p:cNvPr>
          <p:cNvCxnSpPr/>
          <p:nvPr/>
        </p:nvCxnSpPr>
        <p:spPr>
          <a:xfrm>
            <a:off x="3573624" y="324705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FEF4D11-97B0-DB44-A4BC-633B19E863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Definición de requisitos funcionales y de software</a:t>
            </a:r>
          </a:p>
          <a:p>
            <a:pPr lvl="1" algn="just"/>
            <a:r>
              <a:rPr lang="es-ES_tradnl" dirty="0"/>
              <a:t>D	estacamos los siguientes requisitos funcionales</a:t>
            </a:r>
          </a:p>
          <a:p>
            <a:pPr lvl="2" algn="just"/>
            <a:r>
              <a:rPr lang="es-ES_tradnl" dirty="0"/>
              <a:t>El sistema por desarrollar debe basarse en datos obtenidos de al menos 50 pacientes para asegurar la fiabilidad del sistema de predicción.</a:t>
            </a:r>
          </a:p>
          <a:p>
            <a:pPr lvl="2" algn="just"/>
            <a:r>
              <a:rPr lang="es-ES_tradnl" dirty="0"/>
              <a:t>El sistema deberá ser capaz de localizar el tumor con una precisión de 3-4mm.</a:t>
            </a:r>
          </a:p>
          <a:p>
            <a:pPr lvl="2" algn="just"/>
            <a:r>
              <a:rPr lang="es-ES_tradnl" dirty="0"/>
              <a:t>El sistema deberá evaluarse empleando distintos parámetros y pruebas estadísticas. El sistema tiene que ser capaz de realizar las predicciones con una sensibilidad del 0.7, especificidad del 0.7, ACC del 70%, VPP y VPN del 70% y AUC del ROC del 0.8.</a:t>
            </a:r>
          </a:p>
          <a:p>
            <a:pPr lvl="2" algn="just"/>
            <a:r>
              <a:rPr lang="es-ES_tradnl" dirty="0"/>
              <a:t>Identificar las variables más relevantes que contribuyen a la predicción.</a:t>
            </a:r>
          </a:p>
          <a:p>
            <a:pPr lvl="1" algn="just"/>
            <a:r>
              <a:rPr lang="es-ES_tradnl" dirty="0"/>
              <a:t>Requisitos de software</a:t>
            </a:r>
          </a:p>
          <a:p>
            <a:pPr lvl="2" algn="just"/>
            <a:r>
              <a:rPr lang="es-ES_tradnl" dirty="0"/>
              <a:t>Uso de herramientas de análisis estático y control de versiones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3.1. REQUISITOS TÉCNICOS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B542E96-BC90-6040-B3B7-77F5E9BD8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944774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4271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3.2. ARQUITECTURA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0F3C01-05C2-D94E-B137-9D01BAFFF879}"/>
              </a:ext>
            </a:extLst>
          </p:cNvPr>
          <p:cNvGrpSpPr/>
          <p:nvPr/>
        </p:nvGrpSpPr>
        <p:grpSpPr>
          <a:xfrm>
            <a:off x="443553" y="656562"/>
            <a:ext cx="8262073" cy="4001614"/>
            <a:chOff x="457201" y="796164"/>
            <a:chExt cx="7286978" cy="4001614"/>
          </a:xfrm>
        </p:grpSpPr>
        <p:graphicFrame>
          <p:nvGraphicFramePr>
            <p:cNvPr id="9" name="Diagram 8">
              <a:extLst>
                <a:ext uri="{FF2B5EF4-FFF2-40B4-BE49-F238E27FC236}">
                  <a16:creationId xmlns:a16="http://schemas.microsoft.com/office/drawing/2014/main" id="{76A08156-79F6-444A-A928-D1262C1CC1F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88559906"/>
                </p:ext>
              </p:extLst>
            </p:nvPr>
          </p:nvGraphicFramePr>
          <p:xfrm>
            <a:off x="457201" y="796164"/>
            <a:ext cx="7286978" cy="400161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5" name="Graphic 14" descr="Arrow: Straight with solid fill">
              <a:extLst>
                <a:ext uri="{FF2B5EF4-FFF2-40B4-BE49-F238E27FC236}">
                  <a16:creationId xmlns:a16="http://schemas.microsoft.com/office/drawing/2014/main" id="{D3D147D0-D5DD-0D41-B6D5-353B9F582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4582485" y="1419995"/>
              <a:ext cx="620889" cy="457200"/>
            </a:xfrm>
            <a:prstGeom prst="rect">
              <a:avLst/>
            </a:prstGeom>
          </p:spPr>
        </p:pic>
        <p:pic>
          <p:nvPicPr>
            <p:cNvPr id="16" name="Graphic 15" descr="Arrow: Straight with solid fill">
              <a:extLst>
                <a:ext uri="{FF2B5EF4-FFF2-40B4-BE49-F238E27FC236}">
                  <a16:creationId xmlns:a16="http://schemas.microsoft.com/office/drawing/2014/main" id="{B897762A-83DA-5542-BAAF-C4961F2BA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3253978" y="1419995"/>
              <a:ext cx="620889" cy="457200"/>
            </a:xfrm>
            <a:prstGeom prst="rect">
              <a:avLst/>
            </a:prstGeom>
          </p:spPr>
        </p:pic>
        <p:pic>
          <p:nvPicPr>
            <p:cNvPr id="18" name="Graphic 17" descr="Arrow: Straight with solid fill">
              <a:extLst>
                <a:ext uri="{FF2B5EF4-FFF2-40B4-BE49-F238E27FC236}">
                  <a16:creationId xmlns:a16="http://schemas.microsoft.com/office/drawing/2014/main" id="{E26FE1F1-BC06-8A46-9B7C-C666C6FD9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1700368" y="1419995"/>
              <a:ext cx="620889" cy="457200"/>
            </a:xfrm>
            <a:prstGeom prst="rect">
              <a:avLst/>
            </a:prstGeom>
          </p:spPr>
        </p:pic>
        <p:pic>
          <p:nvPicPr>
            <p:cNvPr id="19" name="Graphic 18" descr="Arrow: Straight with solid fill">
              <a:extLst>
                <a:ext uri="{FF2B5EF4-FFF2-40B4-BE49-F238E27FC236}">
                  <a16:creationId xmlns:a16="http://schemas.microsoft.com/office/drawing/2014/main" id="{7945366A-0701-0142-80EA-7B6761F5E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6182006" y="1419995"/>
              <a:ext cx="620889" cy="457200"/>
            </a:xfrm>
            <a:prstGeom prst="rect">
              <a:avLst/>
            </a:prstGeom>
          </p:spPr>
        </p:pic>
      </p:grp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74E03A9F-2AD6-2E4E-B256-F59AC3BFB5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104342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29D37E17-C532-5C4C-8A78-B294A5636903}"/>
              </a:ext>
            </a:extLst>
          </p:cNvPr>
          <p:cNvGrpSpPr/>
          <p:nvPr/>
        </p:nvGrpSpPr>
        <p:grpSpPr>
          <a:xfrm>
            <a:off x="465819" y="4680617"/>
            <a:ext cx="8360874" cy="1092280"/>
            <a:chOff x="146809" y="1669390"/>
            <a:chExt cx="8360874" cy="1092280"/>
          </a:xfrm>
        </p:grpSpPr>
        <p:pic>
          <p:nvPicPr>
            <p:cNvPr id="13" name="Imagen 52">
              <a:extLst>
                <a:ext uri="{FF2B5EF4-FFF2-40B4-BE49-F238E27FC236}">
                  <a16:creationId xmlns:a16="http://schemas.microsoft.com/office/drawing/2014/main" id="{6D2A61FF-107B-B647-852F-581ED4F573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4730" t="7671" r="79503" b="55767"/>
            <a:stretch/>
          </p:blipFill>
          <p:spPr>
            <a:xfrm>
              <a:off x="1717697" y="1669390"/>
              <a:ext cx="869901" cy="1080000"/>
            </a:xfrm>
            <a:prstGeom prst="rect">
              <a:avLst/>
            </a:prstGeom>
          </p:spPr>
        </p:pic>
        <p:pic>
          <p:nvPicPr>
            <p:cNvPr id="14" name="Imagen 52">
              <a:extLst>
                <a:ext uri="{FF2B5EF4-FFF2-40B4-BE49-F238E27FC236}">
                  <a16:creationId xmlns:a16="http://schemas.microsoft.com/office/drawing/2014/main" id="{47B16FA4-C59E-E34E-8D2E-FDCB38ABC9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79794" t="59225" r="4439" b="4213"/>
            <a:stretch/>
          </p:blipFill>
          <p:spPr>
            <a:xfrm>
              <a:off x="3244086" y="1669390"/>
              <a:ext cx="869901" cy="1080000"/>
            </a:xfrm>
            <a:prstGeom prst="rect">
              <a:avLst/>
            </a:prstGeom>
          </p:spPr>
        </p:pic>
        <p:pic>
          <p:nvPicPr>
            <p:cNvPr id="17" name="Graphic 16" descr="Arrow: Straight with solid fill">
              <a:extLst>
                <a:ext uri="{FF2B5EF4-FFF2-40B4-BE49-F238E27FC236}">
                  <a16:creationId xmlns:a16="http://schemas.microsoft.com/office/drawing/2014/main" id="{BF5D1AB7-D2D7-7143-84EC-1DF0D6892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2587599" y="1897992"/>
              <a:ext cx="620889" cy="457200"/>
            </a:xfrm>
            <a:prstGeom prst="rect">
              <a:avLst/>
            </a:prstGeom>
          </p:spPr>
        </p:pic>
        <p:pic>
          <p:nvPicPr>
            <p:cNvPr id="21" name="Graphic 20" descr="Arrow: Straight with solid fill">
              <a:extLst>
                <a:ext uri="{FF2B5EF4-FFF2-40B4-BE49-F238E27FC236}">
                  <a16:creationId xmlns:a16="http://schemas.microsoft.com/office/drawing/2014/main" id="{9AAFC3AE-D272-1448-91A3-F1DB9AB39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4144592" y="1897991"/>
              <a:ext cx="620889" cy="45720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7FD0B97-0823-C64B-8B4F-A5609E385078}"/>
                </a:ext>
              </a:extLst>
            </p:cNvPr>
            <p:cNvGrpSpPr/>
            <p:nvPr/>
          </p:nvGrpSpPr>
          <p:grpSpPr>
            <a:xfrm>
              <a:off x="4635672" y="1673042"/>
              <a:ext cx="914400" cy="914400"/>
              <a:chOff x="3797178" y="1723305"/>
              <a:chExt cx="914400" cy="914400"/>
            </a:xfrm>
          </p:grpSpPr>
          <p:pic>
            <p:nvPicPr>
              <p:cNvPr id="7" name="Graphic 6" descr="Paper with solid fill">
                <a:extLst>
                  <a:ext uri="{FF2B5EF4-FFF2-40B4-BE49-F238E27FC236}">
                    <a16:creationId xmlns:a16="http://schemas.microsoft.com/office/drawing/2014/main" id="{C53ED4C6-1C9D-624B-B730-F0B863424C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3797178" y="1723305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B21C701-4B04-A34B-A8A2-A9140DAD4FC5}"/>
                  </a:ext>
                </a:extLst>
              </p:cNvPr>
              <p:cNvSpPr txBox="1"/>
              <p:nvPr/>
            </p:nvSpPr>
            <p:spPr>
              <a:xfrm>
                <a:off x="3978793" y="2087267"/>
                <a:ext cx="5616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ES" b="1" dirty="0">
                    <a:solidFill>
                      <a:srgbClr val="32C581"/>
                    </a:solidFill>
                  </a:rPr>
                  <a:t>CSV</a:t>
                </a:r>
              </a:p>
            </p:txBody>
          </p:sp>
        </p:grpSp>
        <p:pic>
          <p:nvPicPr>
            <p:cNvPr id="23" name="Graphic 22" descr="Downward trend graph with solid fill">
              <a:extLst>
                <a:ext uri="{FF2B5EF4-FFF2-40B4-BE49-F238E27FC236}">
                  <a16:creationId xmlns:a16="http://schemas.microsoft.com/office/drawing/2014/main" id="{BFDF993A-36AA-AA4D-916C-FF99C3FBE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6151972" y="1669391"/>
              <a:ext cx="914400" cy="914400"/>
            </a:xfrm>
            <a:prstGeom prst="rect">
              <a:avLst/>
            </a:prstGeom>
          </p:spPr>
        </p:pic>
        <p:pic>
          <p:nvPicPr>
            <p:cNvPr id="25" name="Graphic 24" descr="Arrow: Straight with solid fill">
              <a:extLst>
                <a:ext uri="{FF2B5EF4-FFF2-40B4-BE49-F238E27FC236}">
                  <a16:creationId xmlns:a16="http://schemas.microsoft.com/office/drawing/2014/main" id="{1B25B945-2814-BC4B-80CE-A6FE4D9C7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5516179" y="1882234"/>
              <a:ext cx="620889" cy="457200"/>
            </a:xfrm>
            <a:prstGeom prst="rect">
              <a:avLst/>
            </a:prstGeom>
          </p:spPr>
        </p:pic>
        <p:pic>
          <p:nvPicPr>
            <p:cNvPr id="26" name="Graphic 25" descr="Arrow: Straight with solid fill">
              <a:extLst>
                <a:ext uri="{FF2B5EF4-FFF2-40B4-BE49-F238E27FC236}">
                  <a16:creationId xmlns:a16="http://schemas.microsoft.com/office/drawing/2014/main" id="{0ED2C05A-7CB7-094E-96FB-8DD78588FC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7062583" y="1882235"/>
              <a:ext cx="620889" cy="457200"/>
            </a:xfrm>
            <a:prstGeom prst="rect">
              <a:avLst/>
            </a:prstGeom>
          </p:spPr>
        </p:pic>
        <p:pic>
          <p:nvPicPr>
            <p:cNvPr id="29" name="Graphic 28" descr="Head with gears with solid fill">
              <a:extLst>
                <a:ext uri="{FF2B5EF4-FFF2-40B4-BE49-F238E27FC236}">
                  <a16:creationId xmlns:a16="http://schemas.microsoft.com/office/drawing/2014/main" id="{7509ADA9-2EAD-B34D-B7D3-F24C68072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679683" y="1738312"/>
              <a:ext cx="828000" cy="8280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F74D418-B277-1C4C-8B2A-8A6AAF088A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l="7756" r="7906"/>
            <a:stretch/>
          </p:blipFill>
          <p:spPr>
            <a:xfrm>
              <a:off x="146809" y="1681670"/>
              <a:ext cx="914400" cy="1080000"/>
            </a:xfrm>
            <a:prstGeom prst="rect">
              <a:avLst/>
            </a:prstGeom>
          </p:spPr>
        </p:pic>
        <p:pic>
          <p:nvPicPr>
            <p:cNvPr id="37" name="Graphic 36" descr="Arrow: Straight with solid fill">
              <a:extLst>
                <a:ext uri="{FF2B5EF4-FFF2-40B4-BE49-F238E27FC236}">
                  <a16:creationId xmlns:a16="http://schemas.microsoft.com/office/drawing/2014/main" id="{992F5BA0-6E25-C644-B6DD-355B30E1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1073879" y="1909766"/>
              <a:ext cx="620889" cy="457200"/>
            </a:xfrm>
            <a:prstGeom prst="rect">
              <a:avLst/>
            </a:prstGeom>
          </p:spPr>
        </p:pic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C87A9D51-F911-4F43-B5E1-5682A3DBFC18}"/>
              </a:ext>
            </a:extLst>
          </p:cNvPr>
          <p:cNvSpPr txBox="1"/>
          <p:nvPr/>
        </p:nvSpPr>
        <p:spPr>
          <a:xfrm>
            <a:off x="354168" y="5754059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Imagen original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2AB419-77CB-F341-89DE-C245D3B223FF}"/>
              </a:ext>
            </a:extLst>
          </p:cNvPr>
          <p:cNvSpPr txBox="1"/>
          <p:nvPr/>
        </p:nvSpPr>
        <p:spPr>
          <a:xfrm>
            <a:off x="1637967" y="5764380"/>
            <a:ext cx="1838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Imagen pre-procesada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E3DFBD6-3D65-164B-9334-110638CD723F}"/>
              </a:ext>
            </a:extLst>
          </p:cNvPr>
          <p:cNvSpPr txBox="1"/>
          <p:nvPr/>
        </p:nvSpPr>
        <p:spPr>
          <a:xfrm>
            <a:off x="3399105" y="5753758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Segmentación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A239345-5D94-1F43-9577-456794A65AFD}"/>
              </a:ext>
            </a:extLst>
          </p:cNvPr>
          <p:cNvSpPr txBox="1"/>
          <p:nvPr/>
        </p:nvSpPr>
        <p:spPr>
          <a:xfrm>
            <a:off x="4759919" y="5766946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Características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A08A608-77C1-6A42-9C10-FAE1DFB64916}"/>
              </a:ext>
            </a:extLst>
          </p:cNvPr>
          <p:cNvSpPr txBox="1"/>
          <p:nvPr/>
        </p:nvSpPr>
        <p:spPr>
          <a:xfrm>
            <a:off x="6182336" y="5753758"/>
            <a:ext cx="1531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Factores de riesgo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BFEF87-B3A0-A746-ACCA-23901A066749}"/>
              </a:ext>
            </a:extLst>
          </p:cNvPr>
          <p:cNvSpPr txBox="1"/>
          <p:nvPr/>
        </p:nvSpPr>
        <p:spPr>
          <a:xfrm>
            <a:off x="7881804" y="5768040"/>
            <a:ext cx="10617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Modelo ML</a:t>
            </a:r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0755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Programa</a:t>
            </a:r>
            <a:r>
              <a:rPr lang="en-US" dirty="0"/>
              <a:t> </a:t>
            </a:r>
            <a:r>
              <a:rPr lang="es-ES" dirty="0"/>
              <a:t>realizado</a:t>
            </a:r>
            <a:r>
              <a:rPr lang="en-US" dirty="0"/>
              <a:t> </a:t>
            </a:r>
            <a:r>
              <a:rPr lang="es-ES" dirty="0"/>
              <a:t>en</a:t>
            </a:r>
            <a:r>
              <a:rPr lang="en-US" dirty="0"/>
              <a:t> el </a:t>
            </a:r>
            <a:r>
              <a:rPr lang="es-ES" dirty="0"/>
              <a:t>Instituto</a:t>
            </a:r>
            <a:r>
              <a:rPr lang="en-US" dirty="0"/>
              <a:t> </a:t>
            </a:r>
            <a:r>
              <a:rPr lang="es-ES" dirty="0"/>
              <a:t>Nacional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Cáncer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EE.UU</a:t>
            </a:r>
          </a:p>
          <a:p>
            <a:pPr lvl="1" algn="just"/>
            <a:r>
              <a:rPr lang="en-US" dirty="0"/>
              <a:t>The Cancer Imaging Archive</a:t>
            </a:r>
          </a:p>
          <a:p>
            <a:pPr lvl="1" algn="just"/>
            <a:endParaRPr lang="en-US" dirty="0"/>
          </a:p>
          <a:p>
            <a:pPr lvl="1" algn="just"/>
            <a:r>
              <a:rPr lang="es-ES" dirty="0"/>
              <a:t>Imágenes</a:t>
            </a:r>
            <a:r>
              <a:rPr lang="en-US" dirty="0"/>
              <a:t> de </a:t>
            </a:r>
            <a:r>
              <a:rPr lang="es-ES" dirty="0"/>
              <a:t>radiología</a:t>
            </a:r>
            <a:r>
              <a:rPr lang="en-US" dirty="0"/>
              <a:t> de 66 </a:t>
            </a:r>
            <a:r>
              <a:rPr lang="es-ES" dirty="0"/>
              <a:t>pacientes</a:t>
            </a:r>
          </a:p>
          <a:p>
            <a:pPr lvl="1"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patológicas</a:t>
            </a:r>
            <a:r>
              <a:rPr lang="en-US" dirty="0"/>
              <a:t> de 189 </a:t>
            </a:r>
            <a:r>
              <a:rPr lang="es-ES" dirty="0"/>
              <a:t>pacientes</a:t>
            </a:r>
          </a:p>
          <a:p>
            <a:pPr algn="just"/>
            <a:endParaRPr lang="en-US" dirty="0"/>
          </a:p>
          <a:p>
            <a:pPr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radiológicas</a:t>
            </a:r>
            <a:r>
              <a:rPr lang="en-US" dirty="0"/>
              <a:t> por RM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3.3. DATASET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D45E6FBF-C685-4F98-AF47-AA59247BAF19}"/>
              </a:ext>
            </a:extLst>
          </p:cNvPr>
          <p:cNvSpPr/>
          <p:nvPr/>
        </p:nvSpPr>
        <p:spPr>
          <a:xfrm>
            <a:off x="5421086" y="2467013"/>
            <a:ext cx="130628" cy="56446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EF248F-1B56-4EBA-83FD-E57CDC1A9DC1}"/>
              </a:ext>
            </a:extLst>
          </p:cNvPr>
          <p:cNvSpPr txBox="1"/>
          <p:nvPr/>
        </p:nvSpPr>
        <p:spPr>
          <a:xfrm>
            <a:off x="5551714" y="2566049"/>
            <a:ext cx="4409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con datos clínicos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9FD5F96A-DC02-464E-9D3A-FF7CBF374395}"/>
              </a:ext>
            </a:extLst>
          </p:cNvPr>
          <p:cNvSpPr txBox="1"/>
          <p:nvPr/>
        </p:nvSpPr>
        <p:spPr>
          <a:xfrm>
            <a:off x="3369875" y="4370456"/>
            <a:ext cx="2401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1. Información sobre el </a:t>
            </a:r>
            <a:r>
              <a:rPr lang="es-ES" sz="1100" dirty="0" err="1"/>
              <a:t>dataset</a:t>
            </a:r>
            <a:endParaRPr lang="en-ES" sz="11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215F6EAE-A47D-43CB-A3CB-D296C1CE51A3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[8]</a:t>
            </a:r>
            <a:r>
              <a:rPr lang="en-GB" sz="600" dirty="0"/>
              <a:t> National Cancer Institute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(CPTAC), «Radiology Data from the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Glioblastoma Multiforme [CPTAC-GBM] collection». The Cancer Imaging Archive, 2018, </a:t>
            </a:r>
            <a:r>
              <a:rPr lang="en-GB" sz="600" dirty="0" err="1"/>
              <a:t>doi</a:t>
            </a:r>
            <a:r>
              <a:rPr lang="en-GB" sz="600" dirty="0"/>
              <a:t>: 10.7937/K9/TCIA.2018.3RJE41Q1..</a:t>
            </a:r>
            <a:endParaRPr lang="en-US" sz="600" dirty="0"/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0B909D2B-D114-488B-949C-C6E0B5A232CC}"/>
              </a:ext>
            </a:extLst>
          </p:cNvPr>
          <p:cNvSpPr txBox="1"/>
          <p:nvPr/>
        </p:nvSpPr>
        <p:spPr>
          <a:xfrm>
            <a:off x="4227359" y="180917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8</a:t>
            </a:r>
            <a:r>
              <a:rPr lang="en-ES" sz="900" dirty="0"/>
              <a:t>]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B07B13D-BE22-1146-B0B1-E6827BF986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586955"/>
              </p:ext>
            </p:extLst>
          </p:nvPr>
        </p:nvGraphicFramePr>
        <p:xfrm>
          <a:off x="577375" y="4632066"/>
          <a:ext cx="7821558" cy="628712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240147">
                  <a:extLst>
                    <a:ext uri="{9D8B030D-6E8A-4147-A177-3AD203B41FA5}">
                      <a16:colId xmlns:a16="http://schemas.microsoft.com/office/drawing/2014/main" val="2533709945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2079884270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71868058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2997892334"/>
                    </a:ext>
                  </a:extLst>
                </a:gridCol>
                <a:gridCol w="1556317">
                  <a:extLst>
                    <a:ext uri="{9D8B030D-6E8A-4147-A177-3AD203B41FA5}">
                      <a16:colId xmlns:a16="http://schemas.microsoft.com/office/drawing/2014/main" val="2020297532"/>
                    </a:ext>
                  </a:extLst>
                </a:gridCol>
                <a:gridCol w="1304653">
                  <a:extLst>
                    <a:ext uri="{9D8B030D-6E8A-4147-A177-3AD203B41FA5}">
                      <a16:colId xmlns:a16="http://schemas.microsoft.com/office/drawing/2014/main" val="985518712"/>
                    </a:ext>
                  </a:extLst>
                </a:gridCol>
              </a:tblGrid>
              <a:tr h="31246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TOTAL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VÁLIDOS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T2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T1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FLAIR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T1C (%)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9772606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b="0" dirty="0">
                          <a:effectLst/>
                        </a:rPr>
                        <a:t>66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52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75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>
                          <a:effectLst/>
                        </a:rPr>
                        <a:t>75</a:t>
                      </a:r>
                      <a:endParaRPr lang="en-E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>
                          <a:effectLst/>
                        </a:rPr>
                        <a:t>62.5</a:t>
                      </a:r>
                      <a:endParaRPr lang="en-E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100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367523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E368A15-3F1D-AC49-AD4C-4187ADFFEC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4690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err="1"/>
              <a:t>Procesamiento</a:t>
            </a:r>
            <a:r>
              <a:rPr lang="en-US" dirty="0"/>
              <a:t> de imagen</a:t>
            </a:r>
          </a:p>
          <a:p>
            <a:pPr lvl="1" algn="just"/>
            <a:r>
              <a:rPr lang="en-US" dirty="0"/>
              <a:t>Python 3.8</a:t>
            </a:r>
          </a:p>
          <a:p>
            <a:pPr lvl="1" algn="just"/>
            <a:r>
              <a:rPr lang="en-US" dirty="0"/>
              <a:t>Visual Studio Code</a:t>
            </a:r>
          </a:p>
          <a:p>
            <a:pPr lvl="2" algn="just"/>
            <a:r>
              <a:rPr lang="en-US" dirty="0" err="1"/>
              <a:t>Guía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PEP8</a:t>
            </a:r>
          </a:p>
          <a:p>
            <a:pPr lvl="2" algn="just"/>
            <a:r>
              <a:rPr lang="en-US" dirty="0" err="1"/>
              <a:t>Librerías</a:t>
            </a:r>
            <a:endParaRPr lang="en-US" dirty="0"/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 err="1"/>
              <a:t>Análisis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  <a:p>
            <a:pPr lvl="1" algn="just"/>
            <a:r>
              <a:rPr lang="en-US" dirty="0"/>
              <a:t>R</a:t>
            </a:r>
          </a:p>
          <a:p>
            <a:pPr lvl="1" algn="just"/>
            <a:r>
              <a:rPr lang="en-US" dirty="0" err="1"/>
              <a:t>Rstudio</a:t>
            </a:r>
            <a:endParaRPr lang="en-US" dirty="0"/>
          </a:p>
          <a:p>
            <a:pPr lvl="2" algn="just"/>
            <a:r>
              <a:rPr lang="en-US" dirty="0" err="1"/>
              <a:t>Librerías</a:t>
            </a:r>
            <a:endParaRPr lang="en-US" dirty="0"/>
          </a:p>
          <a:p>
            <a:pPr lvl="3" algn="just"/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3.4. HERRAMIENTAS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58DB2F-DB55-461B-B4CE-B677931C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776" y="3537867"/>
            <a:ext cx="1580400" cy="158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214F2-CF4B-9744-8689-9C11CE0CC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775" y="1688956"/>
            <a:ext cx="4689499" cy="1578567"/>
          </a:xfrm>
          <a:prstGeom prst="rect">
            <a:avLst/>
          </a:prstGeo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6B90A518-3E2C-D34F-985D-1F33B5E53637}"/>
              </a:ext>
            </a:extLst>
          </p:cNvPr>
          <p:cNvSpPr txBox="1">
            <a:spLocks/>
          </p:cNvSpPr>
          <p:nvPr/>
        </p:nvSpPr>
        <p:spPr>
          <a:xfrm>
            <a:off x="457201" y="6079054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[9] </a:t>
            </a:r>
            <a:r>
              <a:rPr lang="en-GB" sz="700" dirty="0"/>
              <a:t>https://</a:t>
            </a:r>
            <a:r>
              <a:rPr lang="en-GB" sz="700" dirty="0" err="1"/>
              <a:t>www.python.org</a:t>
            </a:r>
            <a:r>
              <a:rPr lang="en-GB" sz="700" dirty="0"/>
              <a:t>/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AE00BBE0-EBF7-AD4B-B07C-9A98B7302F43}"/>
              </a:ext>
            </a:extLst>
          </p:cNvPr>
          <p:cNvSpPr txBox="1">
            <a:spLocks/>
          </p:cNvSpPr>
          <p:nvPr/>
        </p:nvSpPr>
        <p:spPr>
          <a:xfrm>
            <a:off x="457201" y="620180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[10] https://en.wikipedia.org/wiki/Visual_Studio_Code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B5D0BB61-0BAE-45D7-9375-B143F066E482}"/>
              </a:ext>
            </a:extLst>
          </p:cNvPr>
          <p:cNvSpPr txBox="1"/>
          <p:nvPr/>
        </p:nvSpPr>
        <p:spPr>
          <a:xfrm>
            <a:off x="4932462" y="2927107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7. Logo de Python, lenguaje de programación [9]</a:t>
            </a:r>
            <a:endParaRPr lang="en-ES" sz="1100" dirty="0"/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29E02C76-FDE9-4C5B-BE09-584B7CD1E571}"/>
              </a:ext>
            </a:extLst>
          </p:cNvPr>
          <p:cNvSpPr txBox="1"/>
          <p:nvPr/>
        </p:nvSpPr>
        <p:spPr>
          <a:xfrm>
            <a:off x="5429829" y="5125170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8. Logo de Visual Studio </a:t>
            </a:r>
            <a:r>
              <a:rPr lang="es-ES" sz="1100" dirty="0" err="1"/>
              <a:t>Code</a:t>
            </a:r>
            <a:r>
              <a:rPr lang="es-ES" sz="1100" dirty="0"/>
              <a:t>, editor de código [10]</a:t>
            </a:r>
            <a:endParaRPr lang="en-ES" sz="1100" dirty="0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7F6AF406-6237-8946-A8D6-24118998B3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060629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0D76CC2C-8600-1747-8E51-B5E872E7F3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8159" y="4205242"/>
            <a:ext cx="2043231" cy="1580400"/>
          </a:xfrm>
          <a:prstGeom prst="rect">
            <a:avLst/>
          </a:prstGeom>
        </p:spPr>
      </p:pic>
      <p:sp>
        <p:nvSpPr>
          <p:cNvPr id="20" name="TextBox 5">
            <a:extLst>
              <a:ext uri="{FF2B5EF4-FFF2-40B4-BE49-F238E27FC236}">
                <a16:creationId xmlns:a16="http://schemas.microsoft.com/office/drawing/2014/main" id="{D47E3558-2E01-5C45-9D06-C2A9AE6D9654}"/>
              </a:ext>
            </a:extLst>
          </p:cNvPr>
          <p:cNvSpPr txBox="1"/>
          <p:nvPr/>
        </p:nvSpPr>
        <p:spPr>
          <a:xfrm>
            <a:off x="2552635" y="5877053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9. Logo de R, lenguaje de programación [11]</a:t>
            </a:r>
            <a:endParaRPr lang="en-ES" sz="11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:a16="http://schemas.microsoft.com/office/drawing/2014/main" id="{7FA18DCC-522F-6248-9FED-2ABC05A9372C}"/>
              </a:ext>
            </a:extLst>
          </p:cNvPr>
          <p:cNvSpPr txBox="1">
            <a:spLocks/>
          </p:cNvSpPr>
          <p:nvPr/>
        </p:nvSpPr>
        <p:spPr>
          <a:xfrm>
            <a:off x="457201" y="6288179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[11] https://</a:t>
            </a:r>
            <a:r>
              <a:rPr lang="en-US" sz="600" dirty="0" err="1"/>
              <a:t>www.r-project.org</a:t>
            </a:r>
            <a:r>
              <a:rPr lang="en-US" sz="600" dirty="0"/>
              <a:t>/logo/</a:t>
            </a:r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972434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Estandarización de las escalas de intensidades</a:t>
            </a:r>
          </a:p>
          <a:p>
            <a:pPr lvl="1" algn="just"/>
            <a:r>
              <a:rPr lang="es-ES_tradnl" dirty="0"/>
              <a:t>Intensidades similares para mismo tejido en todas las imágenes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8EB9B95-5890-9646-8ED3-8FC568D1326F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B0D4CE26-C377-9D46-93AB-5DB08A7B04C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605" y="2113161"/>
            <a:ext cx="3034524" cy="19265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0D21D0-C53C-4645-909F-D672FAA98AB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21"/>
          <a:stretch/>
        </p:blipFill>
        <p:spPr>
          <a:xfrm>
            <a:off x="941045" y="4288245"/>
            <a:ext cx="7261909" cy="1923776"/>
          </a:xfrm>
          <a:prstGeom prst="rect">
            <a:avLst/>
          </a:prstGeom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05428E2E-2C95-9942-8935-3D2DA657A9C6}"/>
              </a:ext>
            </a:extLst>
          </p:cNvPr>
          <p:cNvSpPr txBox="1"/>
          <p:nvPr/>
        </p:nvSpPr>
        <p:spPr>
          <a:xfrm>
            <a:off x="2279176" y="4016932"/>
            <a:ext cx="43399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10. Parámetros correspondientes al histograma de una RM [12]</a:t>
            </a:r>
            <a:endParaRPr lang="en-ES" sz="1100" dirty="0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41A308E6-646F-394B-AA90-D2CED72D2D77}"/>
              </a:ext>
            </a:extLst>
          </p:cNvPr>
          <p:cNvSpPr txBox="1">
            <a:spLocks/>
          </p:cNvSpPr>
          <p:nvPr/>
        </p:nvSpPr>
        <p:spPr>
          <a:xfrm>
            <a:off x="457201" y="6352529"/>
            <a:ext cx="8189432" cy="200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[12</a:t>
            </a:r>
            <a:r>
              <a:rPr lang="es-ES" sz="600" dirty="0"/>
              <a:t>] L. G. </a:t>
            </a:r>
            <a:r>
              <a:rPr lang="es-ES" sz="600" dirty="0" err="1"/>
              <a:t>Nyúl</a:t>
            </a:r>
            <a:r>
              <a:rPr lang="es-ES" sz="600" dirty="0"/>
              <a:t> y J. K. </a:t>
            </a:r>
            <a:r>
              <a:rPr lang="es-ES" sz="600" dirty="0" err="1"/>
              <a:t>Udupa</a:t>
            </a:r>
            <a:r>
              <a:rPr lang="es-ES" sz="600" dirty="0"/>
              <a:t>, «</a:t>
            </a:r>
            <a:r>
              <a:rPr lang="es-ES" sz="600" dirty="0" err="1"/>
              <a:t>On</a:t>
            </a:r>
            <a:r>
              <a:rPr lang="es-ES" sz="600" dirty="0"/>
              <a:t> </a:t>
            </a:r>
            <a:r>
              <a:rPr lang="es-ES" sz="600" dirty="0" err="1"/>
              <a:t>standardizing</a:t>
            </a:r>
            <a:r>
              <a:rPr lang="es-ES" sz="600" dirty="0"/>
              <a:t> </a:t>
            </a:r>
            <a:r>
              <a:rPr lang="es-ES" sz="600" dirty="0" err="1"/>
              <a:t>the</a:t>
            </a:r>
            <a:r>
              <a:rPr lang="es-ES" sz="600" dirty="0"/>
              <a:t> MR </a:t>
            </a:r>
            <a:r>
              <a:rPr lang="es-ES" sz="600" dirty="0" err="1"/>
              <a:t>image</a:t>
            </a:r>
            <a:r>
              <a:rPr lang="es-ES" sz="600" dirty="0"/>
              <a:t> </a:t>
            </a:r>
            <a:r>
              <a:rPr lang="es-ES" sz="600" dirty="0" err="1"/>
              <a:t>intensity</a:t>
            </a:r>
            <a:r>
              <a:rPr lang="es-ES" sz="600" dirty="0"/>
              <a:t> </a:t>
            </a:r>
            <a:r>
              <a:rPr lang="es-ES" sz="600" dirty="0" err="1"/>
              <a:t>scale</a:t>
            </a:r>
            <a:r>
              <a:rPr lang="es-ES" sz="600" dirty="0"/>
              <a:t>», </a:t>
            </a:r>
            <a:r>
              <a:rPr lang="es-ES" sz="600" dirty="0" err="1"/>
              <a:t>Magn</a:t>
            </a:r>
            <a:r>
              <a:rPr lang="es-ES" sz="600" dirty="0"/>
              <a:t>. </a:t>
            </a:r>
            <a:r>
              <a:rPr lang="es-ES" sz="600" dirty="0" err="1"/>
              <a:t>Reson</a:t>
            </a:r>
            <a:r>
              <a:rPr lang="es-ES" sz="600" dirty="0"/>
              <a:t>. </a:t>
            </a:r>
            <a:r>
              <a:rPr lang="es-ES" sz="600" dirty="0" err="1"/>
              <a:t>Med</a:t>
            </a:r>
            <a:r>
              <a:rPr lang="es-ES" sz="600" dirty="0"/>
              <a:t>., vol. 42, </a:t>
            </a:r>
            <a:r>
              <a:rPr lang="es-ES" sz="600" dirty="0" err="1"/>
              <a:t>n.o</a:t>
            </a:r>
            <a:r>
              <a:rPr lang="es-ES" sz="600" dirty="0"/>
              <a:t> 6, pp. 1072-1081, dic. 1999, </a:t>
            </a:r>
            <a:r>
              <a:rPr lang="es-ES" sz="600" dirty="0" err="1"/>
              <a:t>doi</a:t>
            </a:r>
            <a:r>
              <a:rPr lang="es-ES" sz="600" dirty="0"/>
              <a:t>: 10.1002/(</a:t>
            </a:r>
            <a:r>
              <a:rPr lang="es-ES" sz="600" dirty="0" err="1"/>
              <a:t>sici</a:t>
            </a:r>
            <a:r>
              <a:rPr lang="es-ES" sz="600" dirty="0"/>
              <a:t>)1522-2594(199912)42:6&lt;1072::aid-mrm11&gt;3.0.co;2-m.</a:t>
            </a:r>
            <a:endParaRPr lang="en-ES" sz="600" dirty="0"/>
          </a:p>
        </p:txBody>
      </p:sp>
    </p:spTree>
    <p:extLst>
      <p:ext uri="{BB962C8B-B14F-4D97-AF65-F5344CB8AC3E}">
        <p14:creationId xmlns:p14="http://schemas.microsoft.com/office/powerpoint/2010/main" val="3713610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Algoritmo McStrip</a:t>
            </a:r>
          </a:p>
          <a:p>
            <a:pPr lvl="2" algn="just"/>
            <a:r>
              <a:rPr lang="es-ES_tradnl" dirty="0"/>
              <a:t>Basado en intensidades y bordes</a:t>
            </a:r>
          </a:p>
          <a:p>
            <a:pPr lvl="2" algn="just"/>
            <a:r>
              <a:rPr lang="es-ES_tradnl" dirty="0"/>
              <a:t>Máscaras de 3 niveles</a:t>
            </a:r>
          </a:p>
          <a:p>
            <a:pPr lvl="2" algn="just"/>
            <a:r>
              <a:rPr lang="es-ES_tradnl" dirty="0"/>
              <a:t>Combinación de las máscaras</a:t>
            </a:r>
          </a:p>
          <a:p>
            <a:pPr lvl="3" algn="just"/>
            <a:r>
              <a:rPr lang="es-ES_tradnl" dirty="0"/>
              <a:t>Estrategia de votos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187963"/>
            <a:ext cx="3842379" cy="4846638"/>
          </a:xfr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[13]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87D4D1F-ED25-4951-A5E3-840A74AFD738}"/>
              </a:ext>
            </a:extLst>
          </p:cNvPr>
          <p:cNvSpPr txBox="1"/>
          <p:nvPr/>
        </p:nvSpPr>
        <p:spPr>
          <a:xfrm>
            <a:off x="5905928" y="5952344"/>
            <a:ext cx="2084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11. Algoritmo McStrip [13]</a:t>
            </a:r>
            <a:endParaRPr lang="en-ES" sz="11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8EB9B95-5890-9646-8ED3-8FC568D13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89789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E20E1E7A-B8F4-5649-BD91-3FD49191D5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964850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Mezcla de Gaussianas</a:t>
            </a:r>
          </a:p>
          <a:p>
            <a:pPr lvl="1" algn="just"/>
            <a:r>
              <a:rPr lang="es-ES_tradnl" dirty="0"/>
              <a:t>Puntos generados a partir de 3 distribuciones Gaussianas</a:t>
            </a:r>
          </a:p>
          <a:p>
            <a:pPr lvl="3" algn="just"/>
            <a:r>
              <a:rPr lang="es-ES_tradnl" dirty="0"/>
              <a:t>Media</a:t>
            </a:r>
          </a:p>
          <a:p>
            <a:pPr lvl="3" algn="just"/>
            <a:r>
              <a:rPr lang="es-ES_tradnl" dirty="0"/>
              <a:t>Covarianza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5518BBB-0704-4736-B3D4-E59D87263543}"/>
              </a:ext>
            </a:extLst>
          </p:cNvPr>
          <p:cNvSpPr txBox="1"/>
          <p:nvPr/>
        </p:nvSpPr>
        <p:spPr>
          <a:xfrm>
            <a:off x="856551" y="3593631"/>
            <a:ext cx="4532811" cy="1420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Fondo negro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 del cerebro de gran intensidad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Resto del cerebro</a:t>
            </a:r>
          </a:p>
        </p:txBody>
      </p:sp>
      <p:sp>
        <p:nvSpPr>
          <p:cNvPr id="9" name="Abrir llave 8">
            <a:extLst>
              <a:ext uri="{FF2B5EF4-FFF2-40B4-BE49-F238E27FC236}">
                <a16:creationId xmlns:a16="http://schemas.microsoft.com/office/drawing/2014/main" id="{0F42897F-7E2C-46EC-B973-A5FA3CA021C7}"/>
              </a:ext>
            </a:extLst>
          </p:cNvPr>
          <p:cNvSpPr/>
          <p:nvPr/>
        </p:nvSpPr>
        <p:spPr>
          <a:xfrm>
            <a:off x="681136" y="3741576"/>
            <a:ext cx="203408" cy="122686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15FE810-EDE6-4CB7-B070-D4227000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272" y="3278266"/>
            <a:ext cx="3520225" cy="2235593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F08E4DC-6E18-4F07-80FA-AE31F8EB13D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[14] </a:t>
            </a:r>
            <a:r>
              <a:rPr lang="en-GB" sz="600" dirty="0"/>
              <a:t>W. </a:t>
            </a:r>
            <a:r>
              <a:rPr lang="en-GB" sz="600" dirty="0" err="1"/>
              <a:t>Benesova</a:t>
            </a:r>
            <a:r>
              <a:rPr lang="en-GB" sz="600" dirty="0"/>
              <a:t>, «Segmentation of Brain </a:t>
            </a:r>
            <a:r>
              <a:rPr lang="en-GB" sz="600" dirty="0" err="1"/>
              <a:t>Tumors</a:t>
            </a:r>
            <a:r>
              <a:rPr lang="en-GB" sz="600" dirty="0"/>
              <a:t> from Magnetic Resonance Images using Adaptive Thresholding and Graph Cut Algorithm», 2016. /paper/Segmentation-of-Brain-</a:t>
            </a:r>
            <a:r>
              <a:rPr lang="en-GB" sz="600" dirty="0" err="1"/>
              <a:t>Tumors</a:t>
            </a:r>
            <a:r>
              <a:rPr lang="en-GB" sz="600" dirty="0"/>
              <a:t>-from-Magnetic-Images-</a:t>
            </a:r>
            <a:r>
              <a:rPr lang="en-GB" sz="600" dirty="0" err="1"/>
              <a:t>Benesova</a:t>
            </a:r>
            <a:r>
              <a:rPr lang="en-GB" sz="600" dirty="0"/>
              <a:t>/0cf0cb7439e3de4137382ce40a41ea97a598a885 (</a:t>
            </a:r>
            <a:r>
              <a:rPr lang="en-GB" sz="600" dirty="0" err="1"/>
              <a:t>accedido</a:t>
            </a:r>
            <a:r>
              <a:rPr lang="en-GB" sz="600" dirty="0"/>
              <a:t> </a:t>
            </a:r>
            <a:r>
              <a:rPr lang="en-GB" sz="600" dirty="0" err="1"/>
              <a:t>ene</a:t>
            </a:r>
            <a:r>
              <a:rPr lang="en-GB" sz="600" dirty="0"/>
              <a:t>. 21, 2021).</a:t>
            </a:r>
            <a:endParaRPr lang="en-US" sz="600" dirty="0"/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8B4F5D3C-7FCF-4FE9-8532-A257942D0181}"/>
              </a:ext>
            </a:extLst>
          </p:cNvPr>
          <p:cNvSpPr txBox="1"/>
          <p:nvPr/>
        </p:nvSpPr>
        <p:spPr>
          <a:xfrm>
            <a:off x="4611189" y="5615463"/>
            <a:ext cx="45328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12. Aproximación del histograma mediante mezcla de Gaussianas [14]</a:t>
            </a:r>
            <a:endParaRPr lang="en-ES" sz="1100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F75CD78B-6F8B-F849-8347-D8B8F16704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837332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</a:t>
            </a:r>
            <a:r>
              <a:rPr lang="es-ES_tradnl" dirty="0" err="1"/>
              <a:t>glioblastoma</a:t>
            </a:r>
            <a:r>
              <a:rPr lang="es-ES_tradnl" dirty="0"/>
              <a:t> multiforme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Reconstrucción morfológica</a:t>
            </a:r>
          </a:p>
          <a:p>
            <a:pPr lvl="1" algn="just"/>
            <a:r>
              <a:rPr lang="es-ES_tradnl" dirty="0"/>
              <a:t>Zona del tumor con mayor intensidad</a:t>
            </a:r>
          </a:p>
          <a:p>
            <a:pPr lvl="1" algn="just"/>
            <a:r>
              <a:rPr lang="es-ES_tradnl" dirty="0"/>
              <a:t>Identificar picos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EC20938-8656-4199-BC9A-4794FB999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755" y="3194816"/>
            <a:ext cx="6098488" cy="2634820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64C96CB5-B1FF-4984-836A-45816F5D43F2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[15] </a:t>
            </a:r>
            <a:r>
              <a:rPr lang="en-GB" sz="600" dirty="0"/>
              <a:t>L. Vincent, «Morphological grayscale reconstruction in image analysis: applications and efficient algorithms», IEEE Trans. Image Process., vol. 2, </a:t>
            </a:r>
            <a:r>
              <a:rPr lang="en-GB" sz="600" dirty="0" err="1"/>
              <a:t>n.o</a:t>
            </a:r>
            <a:r>
              <a:rPr lang="en-GB" sz="600" dirty="0"/>
              <a:t> 2, pp. 176-201, abr. 1993, </a:t>
            </a:r>
            <a:r>
              <a:rPr lang="en-GB" sz="600" dirty="0" err="1"/>
              <a:t>doi</a:t>
            </a:r>
            <a:r>
              <a:rPr lang="en-GB" sz="600" dirty="0"/>
              <a:t>: 10.1109/83.217222.</a:t>
            </a:r>
            <a:endParaRPr lang="es-ES" sz="600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78879FF3-280C-4EFA-B4DF-2574D0C615F2}"/>
              </a:ext>
            </a:extLst>
          </p:cNvPr>
          <p:cNvSpPr txBox="1"/>
          <p:nvPr/>
        </p:nvSpPr>
        <p:spPr>
          <a:xfrm>
            <a:off x="2200646" y="5800283"/>
            <a:ext cx="4747415" cy="26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13. Determinación de los h-domes de una imagen en escala de grises [15]</a:t>
            </a:r>
            <a:endParaRPr lang="en-ES" sz="1100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D7852FB-D666-334E-A752-AF401A5231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054627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5076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214974"/>
          </a:xfrm>
        </p:spPr>
        <p:txBody>
          <a:bodyPr>
            <a:normAutofit/>
          </a:bodyPr>
          <a:lstStyle/>
          <a:p>
            <a:pPr algn="just"/>
            <a:r>
              <a:rPr lang="es-ES_tradnl" i="1" dirty="0" err="1"/>
              <a:t>Threshold</a:t>
            </a:r>
            <a:r>
              <a:rPr lang="es-ES_tradnl" dirty="0"/>
              <a:t> binario</a:t>
            </a:r>
          </a:p>
          <a:p>
            <a:pPr lvl="1" algn="just"/>
            <a:r>
              <a:rPr lang="es-ES_tradnl" dirty="0"/>
              <a:t>Basado en las intensidades y las distribuciones Gaussianas</a:t>
            </a:r>
          </a:p>
          <a:p>
            <a:pPr lvl="1" algn="just"/>
            <a:endParaRPr lang="es-ES_tradnl" dirty="0"/>
          </a:p>
          <a:p>
            <a:pPr marL="457188" lvl="1" indent="0" algn="just">
              <a:buNone/>
            </a:pPr>
            <a:endParaRPr lang="es-ES_tradnl" dirty="0"/>
          </a:p>
          <a:p>
            <a:pPr lvl="1" algn="just"/>
            <a:endParaRPr lang="es-ES_tradnl" dirty="0"/>
          </a:p>
          <a:p>
            <a:pPr algn="just"/>
            <a:r>
              <a:rPr lang="es-ES_tradnl" dirty="0"/>
              <a:t>Selección de la región del tumor</a:t>
            </a:r>
          </a:p>
          <a:p>
            <a:pPr lvl="1" algn="just"/>
            <a:r>
              <a:rPr lang="es-ES_tradnl" dirty="0"/>
              <a:t>Región con mayor intensidad media</a:t>
            </a:r>
          </a:p>
          <a:p>
            <a:pPr lvl="1" algn="just"/>
            <a:r>
              <a:rPr lang="es-ES_tradnl" dirty="0"/>
              <a:t>Área mínima</a:t>
            </a:r>
          </a:p>
          <a:p>
            <a:pPr marL="0" indent="0" algn="just">
              <a:buNone/>
            </a:pPr>
            <a:endParaRPr lang="es-ES_tradnl" dirty="0"/>
          </a:p>
          <a:p>
            <a:pPr algn="just"/>
            <a:r>
              <a:rPr lang="es-ES_tradnl" dirty="0"/>
              <a:t>Operaciones morfológicas</a:t>
            </a:r>
          </a:p>
          <a:p>
            <a:pPr lvl="1" algn="just"/>
            <a:r>
              <a:rPr lang="es-ES_tradnl" dirty="0"/>
              <a:t>Mejora de la definición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BBC158-7CC7-43C5-85FF-0862B494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21" y="3029293"/>
            <a:ext cx="3551158" cy="606424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054627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9074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4.3. EXTRACCIÓN DE CARACTERÍSTICAS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42808338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4.4. ANÁLISIS DE LOS FACTORES DE RIESGO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977193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4.4. ANÁLISIS DE LOS FACTORES DE RIESGO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091008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4.5. MODELO DE PREDICCIÓN DE SUPERVIVENCIA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3 vistas del dataset</a:t>
            </a:r>
          </a:p>
          <a:p>
            <a:pPr lvl="1" algn="just">
              <a:buFont typeface="System Font Regular"/>
              <a:buChar char="⎼"/>
            </a:pPr>
            <a:r>
              <a:rPr lang="es-ES_tradnl" dirty="0"/>
              <a:t>Variables no correlacionadas</a:t>
            </a:r>
          </a:p>
          <a:p>
            <a:pPr lvl="1" algn="just">
              <a:buFont typeface="System Font Regular"/>
              <a:buChar char="⎼"/>
            </a:pPr>
            <a:r>
              <a:rPr lang="es-ES_tradnl" dirty="0"/>
              <a:t>PCA</a:t>
            </a:r>
          </a:p>
          <a:p>
            <a:pPr lvl="1" algn="just">
              <a:buFont typeface="System Font Regular"/>
              <a:buChar char="⎼"/>
            </a:pPr>
            <a:r>
              <a:rPr lang="es-ES_tradnl" dirty="0"/>
              <a:t>Factores de riesgo</a:t>
            </a:r>
          </a:p>
          <a:p>
            <a:pPr algn="just"/>
            <a:r>
              <a:rPr lang="es-ES_tradnl" dirty="0"/>
              <a:t>5 algoritmos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15 modelos creados con </a:t>
            </a:r>
            <a:r>
              <a:rPr lang="es-ES_tradnl" i="1" dirty="0" err="1"/>
              <a:t>repeated</a:t>
            </a:r>
            <a:r>
              <a:rPr lang="es-ES_tradnl" i="1" dirty="0"/>
              <a:t> </a:t>
            </a:r>
            <a:r>
              <a:rPr lang="es-ES_tradnl" i="1" dirty="0" err="1"/>
              <a:t>cross-validation</a:t>
            </a:r>
            <a:r>
              <a:rPr lang="es-ES_tradnl" i="1" dirty="0"/>
              <a:t> </a:t>
            </a:r>
            <a:r>
              <a:rPr lang="es-ES_tradnl" dirty="0"/>
              <a:t>como método de  división</a:t>
            </a:r>
          </a:p>
          <a:p>
            <a:pPr marL="0" indent="0" algn="just">
              <a:buNone/>
            </a:pPr>
            <a:endParaRPr lang="es-ES_tradnl" dirty="0"/>
          </a:p>
        </p:txBody>
      </p:sp>
      <p:pic>
        <p:nvPicPr>
          <p:cNvPr id="9" name="Imagen 53">
            <a:extLst>
              <a:ext uri="{FF2B5EF4-FFF2-40B4-BE49-F238E27FC236}">
                <a16:creationId xmlns:a16="http://schemas.microsoft.com/office/drawing/2014/main" id="{E4C37B75-B093-6A43-B3EB-EBC670219B8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6" b="4656"/>
          <a:stretch>
            <a:fillRect/>
          </a:stretch>
        </p:blipFill>
        <p:spPr bwMode="auto">
          <a:xfrm>
            <a:off x="577375" y="4151637"/>
            <a:ext cx="7817325" cy="23977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85813911-CAFD-B549-8571-1A9FC4A00343}"/>
              </a:ext>
            </a:extLst>
          </p:cNvPr>
          <p:cNvSpPr txBox="1">
            <a:spLocks/>
          </p:cNvSpPr>
          <p:nvPr/>
        </p:nvSpPr>
        <p:spPr>
          <a:xfrm>
            <a:off x="1175474" y="3070290"/>
            <a:ext cx="7543800" cy="648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GB" u="sng" dirty="0"/>
              <a:t>SVM</a:t>
            </a:r>
            <a:r>
              <a:rPr lang="en-GB" dirty="0"/>
              <a:t>	</a:t>
            </a:r>
            <a:r>
              <a:rPr lang="en-GB" u="sng" dirty="0"/>
              <a:t>KNN</a:t>
            </a:r>
            <a:r>
              <a:rPr lang="en-GB" dirty="0"/>
              <a:t>	</a:t>
            </a:r>
            <a:r>
              <a:rPr lang="en-GB" u="sng" dirty="0"/>
              <a:t>Random forest</a:t>
            </a:r>
            <a:r>
              <a:rPr lang="en-GB" dirty="0"/>
              <a:t>	</a:t>
            </a:r>
            <a:r>
              <a:rPr lang="en-GB" u="sng" dirty="0"/>
              <a:t>Boosting</a:t>
            </a:r>
            <a:r>
              <a:rPr lang="en-GB" dirty="0"/>
              <a:t>	</a:t>
            </a:r>
            <a:r>
              <a:rPr lang="en-GB" u="sng" dirty="0" err="1"/>
              <a:t>Regresión</a:t>
            </a:r>
            <a:r>
              <a:rPr lang="en-GB" u="sng" dirty="0"/>
              <a:t> </a:t>
            </a:r>
            <a:r>
              <a:rPr lang="en-GB" u="sng" dirty="0" err="1"/>
              <a:t>Logística</a:t>
            </a:r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7096272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Compara la máscara resultante del algoritmo de eliminación del cráneo con el </a:t>
            </a:r>
            <a:r>
              <a:rPr lang="es-ES_tradnl" i="1" dirty="0" err="1"/>
              <a:t>ground</a:t>
            </a:r>
            <a:r>
              <a:rPr lang="es-ES_tradnl" i="1" dirty="0"/>
              <a:t> </a:t>
            </a:r>
            <a:r>
              <a:rPr lang="es-ES_tradnl" i="1" dirty="0" err="1"/>
              <a:t>truth</a:t>
            </a:r>
            <a:r>
              <a:rPr lang="es-ES_tradnl" i="1" dirty="0"/>
              <a:t> </a:t>
            </a:r>
            <a:r>
              <a:rPr lang="es-ES_tradnl" dirty="0"/>
              <a:t>asociado</a:t>
            </a:r>
            <a:endParaRPr lang="es-ES_tradnl" i="1" dirty="0"/>
          </a:p>
          <a:p>
            <a:pPr lvl="1" algn="just"/>
            <a:r>
              <a:rPr lang="es-ES_tradnl" dirty="0"/>
              <a:t>Dataset (ISBR)</a:t>
            </a:r>
          </a:p>
          <a:p>
            <a:pPr lvl="3" algn="just"/>
            <a:r>
              <a:rPr lang="es-ES_tradnl" dirty="0"/>
              <a:t>RM de 18 pacientes</a:t>
            </a:r>
          </a:p>
          <a:p>
            <a:pPr lvl="3" algn="just"/>
            <a:r>
              <a:rPr lang="es-ES_tradnl" dirty="0"/>
              <a:t>Máscara de la extracción del cráneo</a:t>
            </a:r>
          </a:p>
          <a:p>
            <a:pPr lvl="1" algn="just"/>
            <a:r>
              <a:rPr lang="es-ES_tradnl" dirty="0"/>
              <a:t>Métricas</a:t>
            </a:r>
          </a:p>
          <a:p>
            <a:pPr lvl="2" algn="just"/>
            <a:r>
              <a:rPr lang="es-ES_tradnl" dirty="0"/>
              <a:t>Positivos verdaderos (TP)</a:t>
            </a:r>
          </a:p>
          <a:p>
            <a:pPr lvl="2" algn="just"/>
            <a:r>
              <a:rPr lang="es-ES_tradnl" dirty="0"/>
              <a:t>Falsos positivos (FP)</a:t>
            </a:r>
          </a:p>
          <a:p>
            <a:pPr lvl="2" algn="just"/>
            <a:r>
              <a:rPr lang="es-ES_tradnl" dirty="0"/>
              <a:t>Falsos negativos (FN)</a:t>
            </a:r>
          </a:p>
          <a:p>
            <a:pPr lvl="2" algn="just"/>
            <a:r>
              <a:rPr lang="es-ES_tradnl" dirty="0"/>
              <a:t>Índice de </a:t>
            </a:r>
            <a:r>
              <a:rPr lang="es-ES_tradnl" dirty="0" err="1"/>
              <a:t>similaridad</a:t>
            </a:r>
            <a:r>
              <a:rPr lang="es-ES_tradnl" dirty="0"/>
              <a:t> de </a:t>
            </a:r>
            <a:r>
              <a:rPr lang="es-ES_tradnl" dirty="0" err="1"/>
              <a:t>Jaccard</a:t>
            </a:r>
            <a:endParaRPr lang="es-ES_tradnl" dirty="0"/>
          </a:p>
          <a:p>
            <a:pPr lvl="1" algn="just"/>
            <a:r>
              <a:rPr lang="es-ES_tradnl" dirty="0"/>
              <a:t>Resultados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[14] https://www.nitrc.org/projects/ibsr</a:t>
            </a:r>
          </a:p>
        </p:txBody>
      </p:sp>
      <p:sp>
        <p:nvSpPr>
          <p:cNvPr id="10" name="TextBox 8">
            <a:extLst>
              <a:ext uri="{FF2B5EF4-FFF2-40B4-BE49-F238E27FC236}">
                <a16:creationId xmlns:a16="http://schemas.microsoft.com/office/drawing/2014/main" id="{E58E0490-8CC1-4041-967D-2A11D14CD83C}"/>
              </a:ext>
            </a:extLst>
          </p:cNvPr>
          <p:cNvSpPr txBox="1"/>
          <p:nvPr/>
        </p:nvSpPr>
        <p:spPr>
          <a:xfrm>
            <a:off x="2715582" y="2019958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14</a:t>
            </a:r>
            <a:r>
              <a:rPr lang="en-ES" sz="900" dirty="0"/>
              <a:t>]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8A3BC400-1FD8-42F5-A863-FFA519C168FF}"/>
              </a:ext>
            </a:extLst>
          </p:cNvPr>
          <p:cNvSpPr txBox="1"/>
          <p:nvPr/>
        </p:nvSpPr>
        <p:spPr>
          <a:xfrm>
            <a:off x="3369875" y="4706714"/>
            <a:ext cx="26203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2. Media de las métricas obtenidas</a:t>
            </a:r>
            <a:endParaRPr lang="en-ES" sz="11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DBB26DA-F40F-F745-B5A8-1649687F1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56032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0CF9298-1B0F-7A4B-AC35-81879BB6A8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172980"/>
              </p:ext>
            </p:extLst>
          </p:nvPr>
        </p:nvGraphicFramePr>
        <p:xfrm>
          <a:off x="1187720" y="4998356"/>
          <a:ext cx="6444002" cy="720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8554">
                  <a:extLst>
                    <a:ext uri="{9D8B030D-6E8A-4147-A177-3AD203B41FA5}">
                      <a16:colId xmlns:a16="http://schemas.microsoft.com/office/drawing/2014/main" val="2020693550"/>
                    </a:ext>
                  </a:extLst>
                </a:gridCol>
                <a:gridCol w="1288554">
                  <a:extLst>
                    <a:ext uri="{9D8B030D-6E8A-4147-A177-3AD203B41FA5}">
                      <a16:colId xmlns:a16="http://schemas.microsoft.com/office/drawing/2014/main" val="1808079754"/>
                    </a:ext>
                  </a:extLst>
                </a:gridCol>
                <a:gridCol w="1273172">
                  <a:extLst>
                    <a:ext uri="{9D8B030D-6E8A-4147-A177-3AD203B41FA5}">
                      <a16:colId xmlns:a16="http://schemas.microsoft.com/office/drawing/2014/main" val="4281535859"/>
                    </a:ext>
                  </a:extLst>
                </a:gridCol>
                <a:gridCol w="1304552">
                  <a:extLst>
                    <a:ext uri="{9D8B030D-6E8A-4147-A177-3AD203B41FA5}">
                      <a16:colId xmlns:a16="http://schemas.microsoft.com/office/drawing/2014/main" val="1538298143"/>
                    </a:ext>
                  </a:extLst>
                </a:gridCol>
                <a:gridCol w="1289170">
                  <a:extLst>
                    <a:ext uri="{9D8B030D-6E8A-4147-A177-3AD203B41FA5}">
                      <a16:colId xmlns:a16="http://schemas.microsoft.com/office/drawing/2014/main" val="62310405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FN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4974588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 std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0,869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0,161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0,320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0,153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0,131 </a:t>
                      </a:r>
                      <a:r>
                        <a:rPr lang="en-GB" sz="120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>
                          <a:effectLst/>
                        </a:rPr>
                        <a:t> </a:t>
                      </a:r>
                      <a:r>
                        <a:rPr lang="es-ES" sz="1200">
                          <a:effectLst/>
                        </a:rPr>
                        <a:t>0,161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0,662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0,135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5224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5.2. MODELO FINAL MACHINE LEARNING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DBB26DA-F40F-F745-B5A8-1649687F174F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1" name="Content Placeholder 17">
            <a:extLst>
              <a:ext uri="{FF2B5EF4-FFF2-40B4-BE49-F238E27FC236}">
                <a16:creationId xmlns:a16="http://schemas.microsoft.com/office/drawing/2014/main" id="{2EC3D8F3-CF49-0D4C-9A42-B4B9EE623F69}"/>
              </a:ext>
            </a:extLst>
          </p:cNvPr>
          <p:cNvSpPr txBox="1">
            <a:spLocks/>
          </p:cNvSpPr>
          <p:nvPr/>
        </p:nvSpPr>
        <p:spPr>
          <a:xfrm>
            <a:off x="550741" y="1378377"/>
            <a:ext cx="7923748" cy="2562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00000"/>
              </a:lnSpc>
              <a:buFont typeface="+mj-lt"/>
              <a:buAutoNum type="alphaLcParenR"/>
            </a:pPr>
            <a:r>
              <a:rPr lang="en-GB" u="sng" dirty="0"/>
              <a:t>Boosting + PCA</a:t>
            </a:r>
          </a:p>
          <a:p>
            <a:pPr algn="just">
              <a:lnSpc>
                <a:spcPct val="200000"/>
              </a:lnSpc>
              <a:buFont typeface="+mj-lt"/>
              <a:buAutoNum type="alphaLcParenR"/>
            </a:pPr>
            <a:r>
              <a:rPr lang="en-GB" dirty="0"/>
              <a:t>SVM + PCA</a:t>
            </a:r>
          </a:p>
          <a:p>
            <a:pPr algn="just">
              <a:lnSpc>
                <a:spcPct val="200000"/>
              </a:lnSpc>
              <a:buFont typeface="+mj-lt"/>
              <a:buAutoNum type="alphaLcParenR"/>
            </a:pPr>
            <a:r>
              <a:rPr lang="en-GB" dirty="0"/>
              <a:t>SVM + Variables no </a:t>
            </a:r>
            <a:r>
              <a:rPr lang="es-ES_tradnl" dirty="0"/>
              <a:t>correlacionadas</a:t>
            </a:r>
            <a:endParaRPr lang="es-ES_tradnl" u="sng" dirty="0"/>
          </a:p>
        </p:txBody>
      </p:sp>
      <p:pic>
        <p:nvPicPr>
          <p:cNvPr id="15" name="Imagen 53">
            <a:extLst>
              <a:ext uri="{FF2B5EF4-FFF2-40B4-BE49-F238E27FC236}">
                <a16:creationId xmlns:a16="http://schemas.microsoft.com/office/drawing/2014/main" id="{03A733E7-5066-0946-9241-852B236C0828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7" t="16561" r="736"/>
          <a:stretch/>
        </p:blipFill>
        <p:spPr bwMode="auto">
          <a:xfrm>
            <a:off x="577375" y="3429001"/>
            <a:ext cx="7923748" cy="26328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392C49A-88EF-614D-8895-E2C6EB306702}"/>
              </a:ext>
            </a:extLst>
          </p:cNvPr>
          <p:cNvGrpSpPr/>
          <p:nvPr/>
        </p:nvGrpSpPr>
        <p:grpSpPr>
          <a:xfrm>
            <a:off x="4356520" y="1940389"/>
            <a:ext cx="3778847" cy="700893"/>
            <a:chOff x="4257432" y="1934437"/>
            <a:chExt cx="3778847" cy="700893"/>
          </a:xfrm>
        </p:grpSpPr>
        <p:sp>
          <p:nvSpPr>
            <p:cNvPr id="16" name="Content Placeholder 17">
              <a:extLst>
                <a:ext uri="{FF2B5EF4-FFF2-40B4-BE49-F238E27FC236}">
                  <a16:creationId xmlns:a16="http://schemas.microsoft.com/office/drawing/2014/main" id="{6983724C-69D6-3341-825A-E3CB81D15B70}"/>
                </a:ext>
              </a:extLst>
            </p:cNvPr>
            <p:cNvSpPr txBox="1">
              <a:spLocks/>
            </p:cNvSpPr>
            <p:nvPr/>
          </p:nvSpPr>
          <p:spPr>
            <a:xfrm>
              <a:off x="4257432" y="1934437"/>
              <a:ext cx="3778847" cy="70089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457200" marR="0" indent="-457200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A3AE"/>
                </a:buClr>
                <a:buSzTx/>
                <a:buFont typeface="Arial" panose="020B0604020202020204" pitchFamily="34" charset="0"/>
                <a:buChar char="•"/>
                <a:tabLst/>
                <a:defRPr lang="es-ES_tradnl" sz="2000" b="0" i="0" kern="1200" noProof="0">
                  <a:solidFill>
                    <a:srgbClr val="00485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L="742932" marR="0" indent="-285744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A3AE"/>
                </a:buClr>
                <a:buSzTx/>
                <a:buFont typeface="Arial" panose="020B0604020202020204" pitchFamily="34" charset="0"/>
                <a:buChar char="•"/>
                <a:tabLst/>
                <a:defRPr lang="es-ES_tradnl" sz="1800" b="0" i="0" kern="1200" noProof="0">
                  <a:solidFill>
                    <a:srgbClr val="00485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2971" marR="0" indent="-228594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A3AE"/>
                </a:buClr>
                <a:buSzTx/>
                <a:buFont typeface="Arial"/>
                <a:buChar char="•"/>
                <a:tabLst/>
                <a:defRPr lang="es-ES_tradnl" sz="1600" b="0" i="0" kern="1200" noProof="0">
                  <a:solidFill>
                    <a:srgbClr val="00485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160" marR="0" indent="-228594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A3AE"/>
                </a:buClr>
                <a:buSzTx/>
                <a:buFont typeface="Arial"/>
                <a:buChar char="–"/>
                <a:tabLst/>
                <a:defRPr lang="es-ES_tradnl" sz="1400" b="0" i="0" kern="1200" noProof="0">
                  <a:solidFill>
                    <a:srgbClr val="00485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L="2057349" marR="0" indent="-228594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A3AE"/>
                </a:buClr>
                <a:buSzTx/>
                <a:buFont typeface="AppleSymbols" panose="02000000000000000000" pitchFamily="2" charset="-79"/>
                <a:buChar char="⎻"/>
                <a:tabLst/>
                <a:defRPr lang="en-US" sz="1200" b="0" i="0" kern="1200" noProof="0">
                  <a:solidFill>
                    <a:srgbClr val="00485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buNone/>
              </a:pPr>
              <a:r>
                <a:rPr lang="en-GB" dirty="0"/>
                <a:t>Accuracy </a:t>
              </a:r>
              <a:r>
                <a:rPr lang="en-GB" dirty="0" err="1"/>
                <a:t>máximo</a:t>
              </a:r>
              <a:r>
                <a:rPr lang="en-GB" dirty="0"/>
                <a:t>		 0.67	</a:t>
              </a:r>
            </a:p>
            <a:p>
              <a:pPr marL="677863" lvl="1" indent="-220663" algn="just"/>
              <a:r>
                <a:rPr lang="en-GB" dirty="0"/>
                <a:t>Boosting + PCA</a:t>
              </a:r>
            </a:p>
            <a:p>
              <a:pPr lvl="1" algn="just"/>
              <a:endParaRPr lang="en-GB" dirty="0"/>
            </a:p>
          </p:txBody>
        </p:sp>
        <p:cxnSp>
          <p:nvCxnSpPr>
            <p:cNvPr id="17" name="Conector recto de flecha 15">
              <a:extLst>
                <a:ext uri="{FF2B5EF4-FFF2-40B4-BE49-F238E27FC236}">
                  <a16:creationId xmlns:a16="http://schemas.microsoft.com/office/drawing/2014/main" id="{D792C443-27B3-B345-8B01-BB7D6696B835}"/>
                </a:ext>
              </a:extLst>
            </p:cNvPr>
            <p:cNvCxnSpPr>
              <a:cxnSpLocks/>
            </p:cNvCxnSpPr>
            <p:nvPr/>
          </p:nvCxnSpPr>
          <p:spPr>
            <a:xfrm>
              <a:off x="6146855" y="2080545"/>
              <a:ext cx="43452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6EE3BBA-7C25-364C-8DCA-2C2F0D622A38}"/>
              </a:ext>
            </a:extLst>
          </p:cNvPr>
          <p:cNvSpPr/>
          <p:nvPr/>
        </p:nvSpPr>
        <p:spPr>
          <a:xfrm>
            <a:off x="4178300" y="1752600"/>
            <a:ext cx="3373160" cy="888682"/>
          </a:xfrm>
          <a:prstGeom prst="roundRect">
            <a:avLst/>
          </a:prstGeom>
          <a:noFill/>
          <a:ln w="57150">
            <a:solidFill>
              <a:srgbClr val="00A3A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20465415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6958" y="2988860"/>
            <a:ext cx="8302316" cy="3618061"/>
          </a:xfrm>
        </p:spPr>
        <p:txBody>
          <a:bodyPr>
            <a:normAutofit lnSpcReduction="10000"/>
          </a:bodyPr>
          <a:lstStyle/>
          <a:p>
            <a:pPr algn="just"/>
            <a:r>
              <a:rPr lang="es-ES_tradnl" dirty="0"/>
              <a:t>Objetivos principales cumplidos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extraer características de éste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Introducción de la segmentación del edema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2" algn="just"/>
            <a:r>
              <a:rPr lang="es-ES_tradnl" dirty="0"/>
              <a:t>1 y 3 años</a:t>
            </a:r>
          </a:p>
          <a:p>
            <a:pPr lvl="1" algn="just"/>
            <a:r>
              <a:rPr lang="es-ES_tradnl" dirty="0"/>
              <a:t>Establecer cuales son los factores más determinantes para la supervivencia del paciente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IMC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Edad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Consumo de alcohol/tabaco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Características extraídas del tumor y el edema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28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4D9F62D-1A31-8848-9167-48F294106145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1644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5689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A059094B-130C-AE4F-A20C-209E9FF3398D}"/>
              </a:ext>
            </a:extLst>
          </p:cNvPr>
          <p:cNvGrpSpPr/>
          <p:nvPr/>
        </p:nvGrpSpPr>
        <p:grpSpPr>
          <a:xfrm>
            <a:off x="674695" y="1158295"/>
            <a:ext cx="7460672" cy="1652755"/>
            <a:chOff x="781396" y="1472830"/>
            <a:chExt cx="7460672" cy="1652755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67C1298-C5E0-CD48-B8B0-F366C4F36423}"/>
                </a:ext>
              </a:extLst>
            </p:cNvPr>
            <p:cNvSpPr/>
            <p:nvPr/>
          </p:nvSpPr>
          <p:spPr>
            <a:xfrm>
              <a:off x="781396" y="1472830"/>
              <a:ext cx="7460672" cy="1652755"/>
            </a:xfrm>
            <a:prstGeom prst="roundRect">
              <a:avLst/>
            </a:prstGeom>
            <a:noFill/>
            <a:ln w="57150">
              <a:solidFill>
                <a:srgbClr val="00A3A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74688"/>
              <a:r>
                <a:rPr lang="es-ES_tradnl" dirty="0">
                  <a:solidFill>
                    <a:schemeClr val="tx1"/>
                  </a:solidFill>
                </a:rPr>
                <a:t>Desarrollar un sistema basado en inteligencia artificial que sea capaz de detectar un GBM partiendo de imágenes médicas adquiridas mediante resonancia magnética, combinando las características del tumor y hábitos de vida sobre los pacientes</a:t>
              </a:r>
            </a:p>
          </p:txBody>
        </p:sp>
        <p:pic>
          <p:nvPicPr>
            <p:cNvPr id="10" name="Graphic 9" descr="Bullseye outline">
              <a:extLst>
                <a:ext uri="{FF2B5EF4-FFF2-40B4-BE49-F238E27FC236}">
                  <a16:creationId xmlns:a16="http://schemas.microsoft.com/office/drawing/2014/main" id="{58A71E73-1F5B-464B-ABB7-CB2FCD70F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1271" y="1941694"/>
              <a:ext cx="715026" cy="71502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2412E0A2-45CF-0944-9378-93653DAD73A4}"/>
              </a:ext>
            </a:extLst>
          </p:cNvPr>
          <p:cNvSpPr/>
          <p:nvPr/>
        </p:nvSpPr>
        <p:spPr>
          <a:xfrm>
            <a:off x="7683690" y="2301241"/>
            <a:ext cx="799263" cy="74220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pic>
        <p:nvPicPr>
          <p:cNvPr id="6" name="Graphic 5" descr="Badge Tick with solid fill">
            <a:extLst>
              <a:ext uri="{FF2B5EF4-FFF2-40B4-BE49-F238E27FC236}">
                <a16:creationId xmlns:a16="http://schemas.microsoft.com/office/drawing/2014/main" id="{FC2D5F67-74A2-6749-A875-3F13445248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43321" y="2105051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312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6958" y="918433"/>
            <a:ext cx="8302316" cy="5688488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Base de datos con suficiente volumen</a:t>
            </a:r>
          </a:p>
          <a:p>
            <a:pPr lvl="1" algn="just"/>
            <a:r>
              <a:rPr lang="es-ES_tradnl" dirty="0"/>
              <a:t>Empleo de las 3 vistas disponibles</a:t>
            </a:r>
          </a:p>
          <a:p>
            <a:pPr algn="just"/>
            <a:r>
              <a:rPr lang="es-ES_tradnl" dirty="0"/>
              <a:t>Análisis del estado del arte</a:t>
            </a:r>
          </a:p>
          <a:p>
            <a:pPr lvl="1" algn="just"/>
            <a:r>
              <a:rPr lang="es-ES_tradnl" dirty="0"/>
              <a:t>Evaluar situación actual</a:t>
            </a:r>
          </a:p>
          <a:p>
            <a:pPr lvl="1" algn="just"/>
            <a:r>
              <a:rPr lang="es-ES_tradnl" dirty="0"/>
              <a:t>Enmarcar proyecto</a:t>
            </a:r>
          </a:p>
          <a:p>
            <a:pPr algn="just"/>
            <a:r>
              <a:rPr lang="es-ES_tradnl" dirty="0"/>
              <a:t>Rendimiento del modelo de ML</a:t>
            </a:r>
          </a:p>
          <a:p>
            <a:pPr lvl="1" algn="just"/>
            <a:r>
              <a:rPr lang="es-ES_tradnl" dirty="0"/>
              <a:t>Cerca del objetivo de </a:t>
            </a:r>
            <a:r>
              <a:rPr lang="es-ES_tradnl" i="1" dirty="0"/>
              <a:t>Accuracy</a:t>
            </a:r>
            <a:r>
              <a:rPr lang="es-ES_tradnl" dirty="0"/>
              <a:t> de 0.7 </a:t>
            </a:r>
          </a:p>
          <a:p>
            <a:pPr algn="just"/>
            <a:r>
              <a:rPr lang="es-ES_tradnl" dirty="0"/>
              <a:t>Análisis estático del código ejecutado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29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4D9F62D-1A31-8848-9167-48F2941061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101866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1644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5689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81311C0-6CAC-1C46-B59E-B7104684F4B4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" r="101"/>
          <a:stretch/>
        </p:blipFill>
        <p:spPr bwMode="auto">
          <a:xfrm>
            <a:off x="630921" y="3899156"/>
            <a:ext cx="7856911" cy="134158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8134141" cy="80320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" dirty="0"/>
              <a:t>	Tumores cerebrales primarios		</a:t>
            </a:r>
            <a:r>
              <a:rPr lang="es-ES" u="sng" dirty="0"/>
              <a:t>Glioma</a:t>
            </a:r>
          </a:p>
          <a:p>
            <a:pPr marL="457188" lvl="1" indent="0" algn="just">
              <a:buNone/>
            </a:pPr>
            <a:r>
              <a:rPr lang="es-ES" dirty="0"/>
              <a:t>	80% de los tumores cerebrales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1.1. CONTEXTO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9BE36A-A954-45C7-8898-0EEB365B6751}"/>
              </a:ext>
            </a:extLst>
          </p:cNvPr>
          <p:cNvCxnSpPr/>
          <p:nvPr/>
        </p:nvCxnSpPr>
        <p:spPr>
          <a:xfrm>
            <a:off x="4415246" y="1580606"/>
            <a:ext cx="5878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402979-F52C-44FF-BEB4-0D5643EAAE24}"/>
              </a:ext>
            </a:extLst>
          </p:cNvPr>
          <p:cNvSpPr txBox="1"/>
          <p:nvPr/>
        </p:nvSpPr>
        <p:spPr>
          <a:xfrm>
            <a:off x="6480203" y="1582870"/>
            <a:ext cx="1940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Glioblastoma</a:t>
            </a:r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BB4D4F38-FEFC-4718-BC6D-E83F0198377E}"/>
              </a:ext>
            </a:extLst>
          </p:cNvPr>
          <p:cNvSpPr/>
          <p:nvPr/>
        </p:nvSpPr>
        <p:spPr>
          <a:xfrm>
            <a:off x="6158208" y="1420816"/>
            <a:ext cx="186612" cy="6505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FC480B-03B7-4A22-BB19-363257707779}"/>
              </a:ext>
            </a:extLst>
          </p:cNvPr>
          <p:cNvSpPr txBox="1"/>
          <p:nvPr/>
        </p:nvSpPr>
        <p:spPr>
          <a:xfrm>
            <a:off x="865094" y="2411255"/>
            <a:ext cx="44092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Esperanza de 16-18 meses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de 3-5% a 5 años</a:t>
            </a:r>
          </a:p>
        </p:txBody>
      </p:sp>
      <p:sp>
        <p:nvSpPr>
          <p:cNvPr id="23" name="Content Placeholder 17">
            <a:extLst>
              <a:ext uri="{FF2B5EF4-FFF2-40B4-BE49-F238E27FC236}">
                <a16:creationId xmlns:a16="http://schemas.microsoft.com/office/drawing/2014/main" id="{9F2B0605-D0E1-4DC6-929D-6480C4F4C316}"/>
              </a:ext>
            </a:extLst>
          </p:cNvPr>
          <p:cNvSpPr txBox="1">
            <a:spLocks/>
          </p:cNvSpPr>
          <p:nvPr/>
        </p:nvSpPr>
        <p:spPr>
          <a:xfrm>
            <a:off x="2876449" y="3738860"/>
            <a:ext cx="2227862" cy="40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Detección precoz</a:t>
            </a:r>
          </a:p>
        </p:txBody>
      </p:sp>
      <p:sp>
        <p:nvSpPr>
          <p:cNvPr id="24" name="Abrir llave 23">
            <a:extLst>
              <a:ext uri="{FF2B5EF4-FFF2-40B4-BE49-F238E27FC236}">
                <a16:creationId xmlns:a16="http://schemas.microsoft.com/office/drawing/2014/main" id="{44834FF7-252D-4B60-B52D-358EABBD4333}"/>
              </a:ext>
            </a:extLst>
          </p:cNvPr>
          <p:cNvSpPr/>
          <p:nvPr/>
        </p:nvSpPr>
        <p:spPr>
          <a:xfrm>
            <a:off x="5046399" y="3337630"/>
            <a:ext cx="248194" cy="12512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A495E2-749B-410E-8671-42DDF50AFF6F}"/>
              </a:ext>
            </a:extLst>
          </p:cNvPr>
          <p:cNvSpPr txBox="1"/>
          <p:nvPr/>
        </p:nvSpPr>
        <p:spPr>
          <a:xfrm>
            <a:off x="5294593" y="3318968"/>
            <a:ext cx="372810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Tratar en fase inicial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 mínimamente invasiva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Radiocirugía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Incluso sin cirugía</a:t>
            </a:r>
          </a:p>
          <a:p>
            <a:endParaRPr lang="es-ES" sz="2000" dirty="0">
              <a:solidFill>
                <a:srgbClr val="0048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5D31F89-DDDC-4754-AD6E-46B310DB8B27}"/>
              </a:ext>
            </a:extLst>
          </p:cNvPr>
          <p:cNvSpPr txBox="1"/>
          <p:nvPr/>
        </p:nvSpPr>
        <p:spPr>
          <a:xfrm>
            <a:off x="1179248" y="5733364"/>
            <a:ext cx="67602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Técnicas de imagen avanzadas e inteligencia artificial</a:t>
            </a:r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0A092647-3B6C-4142-900D-356F7B985F4A}"/>
              </a:ext>
            </a:extLst>
          </p:cNvPr>
          <p:cNvSpPr txBox="1">
            <a:spLocks/>
          </p:cNvSpPr>
          <p:nvPr/>
        </p:nvSpPr>
        <p:spPr>
          <a:xfrm>
            <a:off x="422031" y="4998009"/>
            <a:ext cx="6179606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	Primer diagnóstico preciso crucial</a:t>
            </a:r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A4F69D56-6718-3743-B1EF-ED96461736F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D. </a:t>
            </a:r>
            <a:r>
              <a:rPr lang="en-GB" sz="600" dirty="0" err="1"/>
              <a:t>Armocida</a:t>
            </a:r>
            <a:r>
              <a:rPr lang="en-GB" sz="600" dirty="0"/>
              <a:t>, A. </a:t>
            </a:r>
            <a:r>
              <a:rPr lang="en-GB" sz="600" dirty="0" err="1"/>
              <a:t>Pesce</a:t>
            </a:r>
            <a:r>
              <a:rPr lang="en-GB" sz="600" dirty="0"/>
              <a:t>, F. Di </a:t>
            </a:r>
            <a:r>
              <a:rPr lang="en-GB" sz="600" dirty="0" err="1"/>
              <a:t>Giammarco</a:t>
            </a:r>
            <a:r>
              <a:rPr lang="en-GB" sz="600" dirty="0"/>
              <a:t>, A. </a:t>
            </a:r>
            <a:r>
              <a:rPr lang="en-GB" sz="600" dirty="0" err="1"/>
              <a:t>Frati</a:t>
            </a:r>
            <a:r>
              <a:rPr lang="en-GB" sz="600" dirty="0"/>
              <a:t>, A. Santoro, y M. </a:t>
            </a:r>
            <a:r>
              <a:rPr lang="en-GB" sz="600" dirty="0" err="1"/>
              <a:t>Salvati</a:t>
            </a:r>
            <a:r>
              <a:rPr lang="en-GB" sz="600" dirty="0"/>
              <a:t>, «Long Term Survival in Patients Suffering from </a:t>
            </a:r>
            <a:r>
              <a:rPr lang="en-GB" sz="600" dirty="0" err="1"/>
              <a:t>Glio</a:t>
            </a:r>
            <a:r>
              <a:rPr lang="en-GB" sz="600" dirty="0"/>
              <a:t>-blastoma Multiforme: A Single-</a:t>
            </a:r>
            <a:r>
              <a:rPr lang="en-GB" sz="600" dirty="0" err="1"/>
              <a:t>Center</a:t>
            </a:r>
            <a:r>
              <a:rPr lang="en-GB" sz="600" dirty="0"/>
              <a:t> Observational Cohort Study», Diagnostics, vol. 9, </a:t>
            </a:r>
            <a:r>
              <a:rPr lang="en-GB" sz="600" dirty="0" err="1"/>
              <a:t>n.o</a:t>
            </a:r>
            <a:r>
              <a:rPr lang="en-GB" sz="600" dirty="0"/>
              <a:t> 4, p. 209, </a:t>
            </a:r>
            <a:r>
              <a:rPr lang="en-GB" sz="600" dirty="0" err="1"/>
              <a:t>nov.</a:t>
            </a:r>
            <a:r>
              <a:rPr lang="en-GB" sz="600" dirty="0"/>
              <a:t> 2019, </a:t>
            </a:r>
            <a:r>
              <a:rPr lang="en-GB" sz="600" dirty="0" err="1"/>
              <a:t>doi</a:t>
            </a:r>
            <a:r>
              <a:rPr lang="en-GB" sz="600" dirty="0"/>
              <a:t>: 10.3390/diagnostics9040209.</a:t>
            </a:r>
            <a:endParaRPr lang="en-US" sz="600" dirty="0"/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E6A5FD5D-83F5-414C-B8CB-5C62FA9D4AE1}"/>
              </a:ext>
            </a:extLst>
          </p:cNvPr>
          <p:cNvSpPr txBox="1"/>
          <p:nvPr/>
        </p:nvSpPr>
        <p:spPr>
          <a:xfrm>
            <a:off x="4572000" y="2672199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  <p:cxnSp>
        <p:nvCxnSpPr>
          <p:cNvPr id="6" name="Conector: curvado 5">
            <a:extLst>
              <a:ext uri="{FF2B5EF4-FFF2-40B4-BE49-F238E27FC236}">
                <a16:creationId xmlns:a16="http://schemas.microsoft.com/office/drawing/2014/main" id="{B412C297-AA8D-410F-9CCD-8F529765846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1179248" y="3219061"/>
            <a:ext cx="1697201" cy="720912"/>
          </a:xfrm>
          <a:prstGeom prst="curvedConnector3">
            <a:avLst>
              <a:gd name="adj1" fmla="val -57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Gráfico 33" descr="Advertencia con relleno sólido">
            <a:extLst>
              <a:ext uri="{FF2B5EF4-FFF2-40B4-BE49-F238E27FC236}">
                <a16:creationId xmlns:a16="http://schemas.microsoft.com/office/drawing/2014/main" id="{6E283909-7D4A-47DE-B0A1-185871B7C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5326" y="3288759"/>
            <a:ext cx="765535" cy="765535"/>
          </a:xfrm>
          <a:prstGeom prst="rect">
            <a:avLst/>
          </a:prstGeom>
        </p:spPr>
      </p:pic>
      <p:graphicFrame>
        <p:nvGraphicFramePr>
          <p:cNvPr id="28" name="Table 14">
            <a:extLst>
              <a:ext uri="{FF2B5EF4-FFF2-40B4-BE49-F238E27FC236}">
                <a16:creationId xmlns:a16="http://schemas.microsoft.com/office/drawing/2014/main" id="{09C5B401-E902-4E43-986D-630BC4C141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529658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8532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30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C4EA036-C7BB-7041-AB30-EBBD8102E8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6736951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02792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0543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2" name="Content Placeholder 17">
            <a:extLst>
              <a:ext uri="{FF2B5EF4-FFF2-40B4-BE49-F238E27FC236}">
                <a16:creationId xmlns:a16="http://schemas.microsoft.com/office/drawing/2014/main" id="{06841AB4-A451-D64B-BC7C-FA098E81221A}"/>
              </a:ext>
            </a:extLst>
          </p:cNvPr>
          <p:cNvSpPr txBox="1">
            <a:spLocks/>
          </p:cNvSpPr>
          <p:nvPr/>
        </p:nvSpPr>
        <p:spPr>
          <a:xfrm>
            <a:off x="416958" y="918433"/>
            <a:ext cx="8302316" cy="5688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_tradnl" dirty="0"/>
              <a:t>Mayor cantidad de pacientes en la base de datos</a:t>
            </a:r>
          </a:p>
          <a:p>
            <a:pPr algn="just"/>
            <a:r>
              <a:rPr lang="es-ES_tradnl" dirty="0"/>
              <a:t>Obtener un registro entre imágenes del tumor y el edema</a:t>
            </a:r>
          </a:p>
          <a:p>
            <a:pPr algn="just"/>
            <a:r>
              <a:rPr lang="es-ES_tradnl" dirty="0"/>
              <a:t>Mejora de los algoritmos</a:t>
            </a:r>
          </a:p>
          <a:p>
            <a:pPr lvl="1" algn="just"/>
            <a:r>
              <a:rPr lang="es-ES_tradnl" dirty="0"/>
              <a:t>Extracción del cráneo</a:t>
            </a:r>
          </a:p>
          <a:p>
            <a:pPr lvl="1" algn="just"/>
            <a:r>
              <a:rPr lang="es-ES_tradnl" dirty="0"/>
              <a:t>Segmentación del tumor/edema</a:t>
            </a:r>
          </a:p>
          <a:p>
            <a:pPr lvl="1" algn="just"/>
            <a:r>
              <a:rPr lang="es-ES_tradnl" dirty="0"/>
              <a:t>Corrección del código</a:t>
            </a:r>
          </a:p>
          <a:p>
            <a:pPr algn="just"/>
            <a:r>
              <a:rPr lang="es-ES_tradnl" dirty="0"/>
              <a:t>Evaluación de la segmentación del tumor/edema</a:t>
            </a:r>
          </a:p>
          <a:p>
            <a:pPr algn="just"/>
            <a:r>
              <a:rPr lang="es-ES_tradnl" dirty="0"/>
              <a:t>Crear un sistema con las funcionalidades desarrolladas</a:t>
            </a:r>
          </a:p>
          <a:p>
            <a:pPr lvl="1" algn="just"/>
            <a:r>
              <a:rPr lang="es-ES_tradnl" dirty="0"/>
              <a:t>Introducción de una interfaz gráfica</a:t>
            </a:r>
          </a:p>
          <a:p>
            <a:pPr lvl="1" algn="just"/>
            <a:r>
              <a:rPr lang="es-ES_tradnl" dirty="0"/>
              <a:t>Computación en la nube</a:t>
            </a:r>
          </a:p>
          <a:p>
            <a:pPr algn="just"/>
            <a:r>
              <a:rPr lang="es-ES_tradnl" dirty="0"/>
              <a:t>Implementar Deep Learning</a:t>
            </a:r>
          </a:p>
          <a:p>
            <a:pPr algn="just"/>
            <a:endParaRPr lang="en-GB" dirty="0"/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3428999"/>
            <a:ext cx="7820038" cy="2783021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En concreto, el sistema debe ser capaz de: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extraer características de éste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1" algn="just"/>
            <a:r>
              <a:rPr lang="es-ES_tradnl" dirty="0"/>
              <a:t>Establecer cuales son los factores más determinantes para la supervivencia del paciente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1.2. OBJETIVOS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9295DD-8565-A442-9EBE-96F5CC9EEEC0}"/>
              </a:ext>
            </a:extLst>
          </p:cNvPr>
          <p:cNvGrpSpPr/>
          <p:nvPr/>
        </p:nvGrpSpPr>
        <p:grpSpPr>
          <a:xfrm>
            <a:off x="781396" y="1472830"/>
            <a:ext cx="7460672" cy="1652755"/>
            <a:chOff x="781396" y="1472830"/>
            <a:chExt cx="7460672" cy="1652755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B376FD30-A1D3-0344-9057-23E2F6D592ED}"/>
                </a:ext>
              </a:extLst>
            </p:cNvPr>
            <p:cNvSpPr/>
            <p:nvPr/>
          </p:nvSpPr>
          <p:spPr>
            <a:xfrm>
              <a:off x="781396" y="1472830"/>
              <a:ext cx="7460672" cy="1652755"/>
            </a:xfrm>
            <a:prstGeom prst="roundRect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74688"/>
              <a:r>
                <a:rPr lang="es-ES_tradnl" dirty="0"/>
                <a:t>Desarrollar un sistema basado en inteligencia artificial que sea capaz de detectar un GBM partiendo de imágenes médicas adquiridas mediante resonancia magnética, combinando las características del tumor y hábitos de vida sobre los pacientes</a:t>
              </a:r>
            </a:p>
          </p:txBody>
        </p:sp>
        <p:pic>
          <p:nvPicPr>
            <p:cNvPr id="12" name="Graphic 11" descr="Bullseye outline">
              <a:extLst>
                <a:ext uri="{FF2B5EF4-FFF2-40B4-BE49-F238E27FC236}">
                  <a16:creationId xmlns:a16="http://schemas.microsoft.com/office/drawing/2014/main" id="{BCB2EC61-0989-E14F-B9F8-5CFD0964A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1271" y="1941694"/>
              <a:ext cx="715026" cy="715026"/>
            </a:xfrm>
            <a:prstGeom prst="rect">
              <a:avLst/>
            </a:prstGeom>
          </p:spPr>
        </p:pic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E7BDAA9-48B1-514F-8F79-7C277CB9E7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487664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A3826-A671-534D-9A80-59FFB68DDD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2032" y="1364829"/>
            <a:ext cx="8297242" cy="4847192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ES" dirty="0"/>
              <a:t>Se han definido 8 fases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Elaboración de un estado del arte sobre 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Obtención de un dataset con imágenes médicas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del problema y planteamiento de su resolución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Aprendizaje del lenguaje de programación Python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 las imágenes médicas para la detección del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Desarrollo de un sistema inteligente para la predicción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Evaluación y validación del sistema inteligente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(Opcional) Desarrollo de una interfaz gráfica</a:t>
            </a:r>
          </a:p>
          <a:p>
            <a:pPr algn="just">
              <a:lnSpc>
                <a:spcPct val="150000"/>
              </a:lnSpc>
            </a:pPr>
            <a:r>
              <a:rPr lang="es-ES_tradnl" dirty="0"/>
              <a:t>Se ha creado un diagrama de Gantt</a:t>
            </a:r>
            <a:endParaRPr lang="en-E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3AD80D7-BB62-124C-986A-58A8B4096E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9427844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585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575938"/>
          </a:xfrm>
        </p:spPr>
        <p:txBody>
          <a:bodyPr>
            <a:normAutofit/>
          </a:bodyPr>
          <a:lstStyle/>
          <a:p>
            <a:r>
              <a:rPr lang="es-ES" dirty="0"/>
              <a:t>Clasificación de gliomas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64661" y="627796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[2] </a:t>
            </a:r>
            <a:r>
              <a:rPr lang="en-GB" sz="600" dirty="0"/>
              <a:t>W. Taal, J. Bromberg, y M. Bent, «Chemotherapy in glioma», CNS Oncol., vol. 4, pp. 1-14, abr. 2015, </a:t>
            </a:r>
            <a:r>
              <a:rPr lang="en-GB" sz="600" dirty="0" err="1"/>
              <a:t>doi</a:t>
            </a:r>
            <a:r>
              <a:rPr lang="en-GB" sz="600" dirty="0"/>
              <a:t>: 10.2217/cns.15.2.</a:t>
            </a:r>
            <a:endParaRPr lang="en-US" sz="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6152406-8774-4A80-90A7-4402A917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53" y="1901403"/>
            <a:ext cx="7664693" cy="3878729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11EF84EC-B020-4569-B406-8846EA865D9F}"/>
              </a:ext>
            </a:extLst>
          </p:cNvPr>
          <p:cNvSpPr txBox="1"/>
          <p:nvPr/>
        </p:nvSpPr>
        <p:spPr>
          <a:xfrm>
            <a:off x="3330560" y="5790482"/>
            <a:ext cx="24828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1. Clasificación de los gliomas </a:t>
            </a:r>
            <a:r>
              <a:rPr lang="en-ES" sz="1100" dirty="0"/>
              <a:t>[</a:t>
            </a:r>
            <a:r>
              <a:rPr lang="es-ES" sz="1100" dirty="0"/>
              <a:t>2</a:t>
            </a:r>
            <a:r>
              <a:rPr lang="en-ES" sz="1100" dirty="0"/>
              <a:t>]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0F84DAB8-0D78-B24A-BB6C-FCE62182F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01722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[3]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600" dirty="0"/>
              <a:t>C. Dupont, N. </a:t>
            </a:r>
            <a:r>
              <a:rPr lang="en-GB" sz="600" dirty="0" err="1"/>
              <a:t>Betrouni</a:t>
            </a:r>
            <a:r>
              <a:rPr lang="en-GB" sz="600" dirty="0"/>
              <a:t>, N. </a:t>
            </a:r>
            <a:r>
              <a:rPr lang="en-GB" sz="600" dirty="0" err="1"/>
              <a:t>Reyns</a:t>
            </a:r>
            <a:r>
              <a:rPr lang="en-GB" sz="600" dirty="0"/>
              <a:t>, y M. </a:t>
            </a:r>
            <a:r>
              <a:rPr lang="en-GB" sz="600" dirty="0" err="1"/>
              <a:t>Vermandel</a:t>
            </a:r>
            <a:r>
              <a:rPr lang="en-GB" sz="600" dirty="0"/>
              <a:t>, «On Image Segmentation Methods Applied to Glioblastoma: State of Art and New Trends», IRBM, vol. 37, </a:t>
            </a:r>
            <a:r>
              <a:rPr lang="en-GB" sz="600" dirty="0" err="1"/>
              <a:t>n.o</a:t>
            </a:r>
            <a:r>
              <a:rPr lang="en-GB" sz="600" dirty="0"/>
              <a:t> 3, pp. 131-143, jun. 2016, </a:t>
            </a:r>
            <a:r>
              <a:rPr lang="en-GB" sz="600" dirty="0" err="1"/>
              <a:t>doi</a:t>
            </a:r>
            <a:r>
              <a:rPr lang="en-GB" sz="600" dirty="0"/>
              <a:t>: 10.1016/j.irbm.2015.12.004.</a:t>
            </a:r>
            <a:endParaRPr lang="en-US" sz="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82BD10-8CC2-4CBD-BB05-6381406F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63" y="2267105"/>
            <a:ext cx="3688838" cy="3543170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Adquisición de imágenes</a:t>
            </a:r>
          </a:p>
          <a:p>
            <a:pPr lvl="1" algn="just"/>
            <a:r>
              <a:rPr lang="es-ES" dirty="0"/>
              <a:t>Resonancia magnética (RM)</a:t>
            </a:r>
          </a:p>
          <a:p>
            <a:pPr lvl="3" algn="just"/>
            <a:r>
              <a:rPr lang="es-ES" dirty="0"/>
              <a:t>Contraste superior</a:t>
            </a:r>
          </a:p>
          <a:p>
            <a:pPr lvl="3" algn="just"/>
            <a:r>
              <a:rPr lang="es-ES" dirty="0"/>
              <a:t>Mejor caracterización de tejidos</a:t>
            </a:r>
          </a:p>
          <a:p>
            <a:pPr marL="1371566" lvl="3" indent="0" algn="just">
              <a:buNone/>
            </a:pPr>
            <a:endParaRPr lang="es-ES" dirty="0"/>
          </a:p>
          <a:p>
            <a:pPr lvl="1" algn="just"/>
            <a:r>
              <a:rPr lang="es-ES" dirty="0"/>
              <a:t>Tomografía axial computarizada (TAC)</a:t>
            </a:r>
          </a:p>
          <a:p>
            <a:pPr lvl="3" algn="just"/>
            <a:r>
              <a:rPr lang="es-ES" dirty="0"/>
              <a:t>En casos necesarios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Distintos tipos de RM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EF20F-3675-7841-ACDD-FFB5D767C9AD}"/>
              </a:ext>
            </a:extLst>
          </p:cNvPr>
          <p:cNvSpPr txBox="1"/>
          <p:nvPr/>
        </p:nvSpPr>
        <p:spPr>
          <a:xfrm>
            <a:off x="5399436" y="5854959"/>
            <a:ext cx="3319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2. Tipos de RM para la detección de tumores </a:t>
            </a:r>
            <a:r>
              <a:rPr lang="en-ES" sz="1100" dirty="0"/>
              <a:t>[</a:t>
            </a:r>
            <a:r>
              <a:rPr lang="es-ES" sz="1100" dirty="0"/>
              <a:t>3</a:t>
            </a:r>
            <a:r>
              <a:rPr lang="en-ES" sz="1100" dirty="0"/>
              <a:t>]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C8FE063-7770-894F-9064-C95FC54740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7471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611BAF7-E9B8-4769-B943-C86E5CC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417" y="1243029"/>
            <a:ext cx="2905972" cy="418459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[4]</a:t>
            </a:r>
            <a:r>
              <a:rPr lang="en-GB" sz="600" dirty="0"/>
              <a:t> S. Bauer, R. Wiest, L.-P. Nolte, y M. Reyes, «A survey of MRI-based medical image analysis for brain </a:t>
            </a:r>
            <a:r>
              <a:rPr lang="en-GB" sz="600" dirty="0" err="1"/>
              <a:t>tumor</a:t>
            </a:r>
            <a:r>
              <a:rPr lang="en-GB" sz="600" dirty="0"/>
              <a:t> studies», Phys. Med. Biol., vol. 58, </a:t>
            </a:r>
            <a:r>
              <a:rPr lang="en-GB" sz="600" dirty="0" err="1"/>
              <a:t>n.o</a:t>
            </a:r>
            <a:r>
              <a:rPr lang="en-GB" sz="600" dirty="0"/>
              <a:t> 13, pp. R97-R129, jun. 2013, </a:t>
            </a:r>
            <a:r>
              <a:rPr lang="en-GB" sz="600" dirty="0" err="1"/>
              <a:t>doi</a:t>
            </a:r>
            <a:r>
              <a:rPr lang="en-GB" sz="600" dirty="0"/>
              <a:t>: 10.1088/0031-9155/58/13/R97.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Proceso de segmentación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Métodos de segmentación</a:t>
            </a:r>
          </a:p>
          <a:p>
            <a:pPr lvl="1" algn="just"/>
            <a:r>
              <a:rPr lang="es-ES" dirty="0"/>
              <a:t>Manual</a:t>
            </a:r>
            <a:endParaRPr lang="en-US" dirty="0"/>
          </a:p>
          <a:p>
            <a:pPr lvl="2" algn="just"/>
            <a:r>
              <a:rPr lang="es-ES" dirty="0"/>
              <a:t>Mucho tiempo</a:t>
            </a:r>
          </a:p>
          <a:p>
            <a:pPr lvl="2" algn="just"/>
            <a:r>
              <a:rPr lang="es-ES" dirty="0"/>
              <a:t>Gran variabilidad</a:t>
            </a:r>
          </a:p>
          <a:p>
            <a:pPr lvl="1" algn="just"/>
            <a:r>
              <a:rPr lang="es-ES" dirty="0"/>
              <a:t>Asistida por ordenador</a:t>
            </a:r>
            <a:endParaRPr lang="en-US" dirty="0"/>
          </a:p>
          <a:p>
            <a:pPr lvl="2" algn="just"/>
            <a:r>
              <a:rPr lang="es-ES" dirty="0"/>
              <a:t>Tiempo</a:t>
            </a:r>
            <a:r>
              <a:rPr lang="en-US" dirty="0"/>
              <a:t> </a:t>
            </a:r>
            <a:r>
              <a:rPr lang="es-ES" dirty="0"/>
              <a:t>reducido</a:t>
            </a:r>
          </a:p>
          <a:p>
            <a:pPr lvl="2" algn="just"/>
            <a:r>
              <a:rPr lang="en-US" dirty="0"/>
              <a:t>Buena </a:t>
            </a:r>
            <a:r>
              <a:rPr lang="es-ES" dirty="0"/>
              <a:t>concordancia</a:t>
            </a:r>
          </a:p>
          <a:p>
            <a:pPr lvl="3" algn="just"/>
            <a:r>
              <a:rPr lang="es-ES" dirty="0"/>
              <a:t>Basada en la intensidad</a:t>
            </a:r>
          </a:p>
          <a:p>
            <a:pPr lvl="3" algn="just"/>
            <a:r>
              <a:rPr lang="es-ES" dirty="0"/>
              <a:t>Basada en atlas</a:t>
            </a:r>
          </a:p>
          <a:p>
            <a:pPr lvl="3" algn="just"/>
            <a:r>
              <a:rPr lang="es-ES" dirty="0"/>
              <a:t>Basada en la superficie</a:t>
            </a:r>
          </a:p>
          <a:p>
            <a:pPr lvl="3" algn="just"/>
            <a:r>
              <a:rPr lang="es-ES" dirty="0"/>
              <a:t>Híbrida</a:t>
            </a:r>
          </a:p>
          <a:p>
            <a:pPr marL="457188" lvl="1" indent="0">
              <a:buNone/>
            </a:pP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057F6C-2CE1-4768-9ED1-D1868FD3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961" y="4495985"/>
            <a:ext cx="1284625" cy="1331768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B98CD3CA-9C6F-4BCC-B214-8C8C721FECEB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[5]</a:t>
            </a:r>
            <a:r>
              <a:rPr lang="en-GB" sz="600" dirty="0"/>
              <a:t> E. Lotan, R. Jain, N. </a:t>
            </a:r>
            <a:r>
              <a:rPr lang="en-GB" sz="600" dirty="0" err="1"/>
              <a:t>Razavian</a:t>
            </a:r>
            <a:r>
              <a:rPr lang="en-GB" sz="600" dirty="0"/>
              <a:t>, G. M. </a:t>
            </a:r>
            <a:r>
              <a:rPr lang="en-GB" sz="600" dirty="0" err="1"/>
              <a:t>Fatterpekar</a:t>
            </a:r>
            <a:r>
              <a:rPr lang="en-GB" sz="600" dirty="0"/>
              <a:t>, y </a:t>
            </a:r>
            <a:r>
              <a:rPr lang="en-GB" sz="600" dirty="0" err="1"/>
              <a:t>Y</a:t>
            </a:r>
            <a:r>
              <a:rPr lang="en-GB" sz="600" dirty="0"/>
              <a:t>. W. Lui, «State of the Art: Machine Learning Applications in Glioma Imaging», Am. J. </a:t>
            </a:r>
            <a:r>
              <a:rPr lang="en-GB" sz="600" dirty="0" err="1"/>
              <a:t>Roentgenol</a:t>
            </a:r>
            <a:r>
              <a:rPr lang="en-GB" sz="600" dirty="0"/>
              <a:t>., vol. 212, </a:t>
            </a:r>
            <a:r>
              <a:rPr lang="en-GB" sz="600" dirty="0" err="1"/>
              <a:t>n.o</a:t>
            </a:r>
            <a:r>
              <a:rPr lang="en-GB" sz="600" dirty="0"/>
              <a:t> 1, pp. 26-37, oct. 2018, </a:t>
            </a:r>
            <a:r>
              <a:rPr lang="en-GB" sz="600" dirty="0" err="1"/>
              <a:t>doi</a:t>
            </a:r>
            <a:r>
              <a:rPr lang="en-GB" sz="600" dirty="0"/>
              <a:t>: 10.2214/AJR.18.20218.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E3A0124C-578B-4E30-8B69-9E0B7BD42F03}"/>
              </a:ext>
            </a:extLst>
          </p:cNvPr>
          <p:cNvSpPr txBox="1"/>
          <p:nvPr/>
        </p:nvSpPr>
        <p:spPr>
          <a:xfrm>
            <a:off x="3423387" y="5871553"/>
            <a:ext cx="27937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4. Segmentación de tumor cerebral </a:t>
            </a:r>
            <a:r>
              <a:rPr lang="en-ES" sz="1100" dirty="0"/>
              <a:t>[</a:t>
            </a:r>
            <a:r>
              <a:rPr lang="es-ES" sz="1100" dirty="0"/>
              <a:t>5</a:t>
            </a:r>
            <a:r>
              <a:rPr lang="en-ES" sz="1100" dirty="0"/>
              <a:t>]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FBCEFE7F-C8FC-4C0A-A180-B8DDD4535E86}"/>
              </a:ext>
            </a:extLst>
          </p:cNvPr>
          <p:cNvSpPr txBox="1"/>
          <p:nvPr/>
        </p:nvSpPr>
        <p:spPr>
          <a:xfrm>
            <a:off x="5982102" y="5463089"/>
            <a:ext cx="31387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3. Bloques principales de la segmentación </a:t>
            </a:r>
            <a:r>
              <a:rPr lang="en-ES" sz="1100" dirty="0"/>
              <a:t>[</a:t>
            </a:r>
            <a:r>
              <a:rPr lang="es-ES" sz="1100" dirty="0"/>
              <a:t>4</a:t>
            </a:r>
            <a:r>
              <a:rPr lang="en-ES" sz="1100" dirty="0"/>
              <a:t>]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B7CD81C6-D42D-0744-8D16-846E022ECD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307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Análisis de supervivencia</a:t>
            </a:r>
          </a:p>
          <a:p>
            <a:pPr lvl="1" algn="just"/>
            <a:r>
              <a:rPr lang="es-ES_tradnl" dirty="0"/>
              <a:t>Tiempo hasta evento de interés</a:t>
            </a:r>
          </a:p>
          <a:p>
            <a:pPr lvl="1" algn="just"/>
            <a:r>
              <a:rPr lang="es-ES_tradnl" dirty="0"/>
              <a:t>Regresión de Cox</a:t>
            </a:r>
          </a:p>
          <a:p>
            <a:pPr lvl="2" algn="just"/>
            <a:r>
              <a:rPr lang="es-ES_tradnl" dirty="0"/>
              <a:t>Tasa de riesgo</a:t>
            </a:r>
          </a:p>
          <a:p>
            <a:pPr lvl="1" algn="just"/>
            <a:endParaRPr lang="es-ES_tradnl" dirty="0"/>
          </a:p>
          <a:p>
            <a:pPr marL="457188" lvl="1" indent="0" algn="just">
              <a:buNone/>
            </a:pPr>
            <a:endParaRPr lang="es-ES_tradnl" dirty="0"/>
          </a:p>
          <a:p>
            <a:pPr lvl="1" algn="just"/>
            <a:r>
              <a:rPr lang="es-ES_tradnl" dirty="0"/>
              <a:t>Evaluación</a:t>
            </a:r>
          </a:p>
          <a:p>
            <a:pPr lvl="2" algn="just"/>
            <a:r>
              <a:rPr lang="es-ES_tradnl" dirty="0"/>
              <a:t>C-</a:t>
            </a:r>
            <a:r>
              <a:rPr lang="es-ES_tradnl" dirty="0" err="1"/>
              <a:t>Index</a:t>
            </a:r>
            <a:endParaRPr lang="es-ES_tradnl" dirty="0"/>
          </a:p>
          <a:p>
            <a:pPr marL="0" indent="0" algn="just">
              <a:buNone/>
            </a:pPr>
            <a:endParaRPr lang="es-ES_tradnl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2.2. TÉCNICAS DE ANÁLISIS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694C0C-511E-6D43-A55A-4F8DEC6E4ADF}"/>
              </a:ext>
            </a:extLst>
          </p:cNvPr>
          <p:cNvGrpSpPr/>
          <p:nvPr/>
        </p:nvGrpSpPr>
        <p:grpSpPr>
          <a:xfrm>
            <a:off x="3612690" y="2120900"/>
            <a:ext cx="5381461" cy="4339627"/>
            <a:chOff x="3410080" y="2489144"/>
            <a:chExt cx="5381461" cy="4020606"/>
          </a:xfrm>
        </p:grpSpPr>
        <p:pic>
          <p:nvPicPr>
            <p:cNvPr id="20" name="Imagen 9" descr="Chart, line chart&#10;&#10;Description automatically generated">
              <a:extLst>
                <a:ext uri="{FF2B5EF4-FFF2-40B4-BE49-F238E27FC236}">
                  <a16:creationId xmlns:a16="http://schemas.microsoft.com/office/drawing/2014/main" id="{D98C476C-6F07-0D4A-8E66-C578D58D8108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3" b="4121"/>
            <a:stretch/>
          </p:blipFill>
          <p:spPr bwMode="auto">
            <a:xfrm>
              <a:off x="3701844" y="2489144"/>
              <a:ext cx="5089697" cy="373459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9610D63-8C48-284C-9247-CAA5EC46BFF7}"/>
                </a:ext>
              </a:extLst>
            </p:cNvPr>
            <p:cNvSpPr txBox="1"/>
            <p:nvPr/>
          </p:nvSpPr>
          <p:spPr>
            <a:xfrm rot="16200000">
              <a:off x="2813331" y="4171773"/>
              <a:ext cx="1562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dirty="0"/>
                <a:t>Supervivencia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508AE11-D2B2-A041-95B6-1C0E0C030E16}"/>
                </a:ext>
              </a:extLst>
            </p:cNvPr>
            <p:cNvSpPr txBox="1"/>
            <p:nvPr/>
          </p:nvSpPr>
          <p:spPr>
            <a:xfrm>
              <a:off x="5465277" y="6140418"/>
              <a:ext cx="1562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dirty="0"/>
                <a:t>Tiempo (Días)</a:t>
              </a:r>
            </a:p>
          </p:txBody>
        </p:sp>
      </p:grp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F7C6B285-312A-1242-9AEB-8BCE9AD8A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7103D3-2E93-B342-991F-74A01CB4AA62}"/>
                  </a:ext>
                </a:extLst>
              </p:cNvPr>
              <p:cNvSpPr txBox="1"/>
              <p:nvPr/>
            </p:nvSpPr>
            <p:spPr>
              <a:xfrm>
                <a:off x="1024484" y="2837112"/>
                <a:ext cx="2879970" cy="387735"/>
              </a:xfrm>
              <a:prstGeom prst="rect">
                <a:avLst/>
              </a:prstGeom>
              <a:noFill/>
              <a:ln w="38100" cmpd="dbl">
                <a:solidFill>
                  <a:srgbClr val="00485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i="1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E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ES" i="1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E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+ … + </m:t>
                          </m:r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E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7103D3-2E93-B342-991F-74A01CB4AA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4484" y="2837112"/>
                <a:ext cx="2879970" cy="387735"/>
              </a:xfrm>
              <a:prstGeom prst="rect">
                <a:avLst/>
              </a:prstGeom>
              <a:blipFill>
                <a:blip r:embed="rId4"/>
                <a:stretch>
                  <a:fillRect b="-8571"/>
                </a:stretch>
              </a:blipFill>
              <a:ln w="38100" cmpd="dbl">
                <a:solidFill>
                  <a:srgbClr val="004851"/>
                </a:solidFill>
              </a:ln>
            </p:spPr>
            <p:txBody>
              <a:bodyPr/>
              <a:lstStyle/>
              <a:p>
                <a:r>
                  <a:rPr lang="en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1746</TotalTime>
  <Words>2970</Words>
  <Application>Microsoft Macintosh PowerPoint</Application>
  <PresentationFormat>On-screen Show (4:3)</PresentationFormat>
  <Paragraphs>602</Paragraphs>
  <Slides>31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AppleSymbols</vt:lpstr>
      <vt:lpstr>Arial</vt:lpstr>
      <vt:lpstr>Arial Black</vt:lpstr>
      <vt:lpstr>Arial Nova Light</vt:lpstr>
      <vt:lpstr>Calibri</vt:lpstr>
      <vt:lpstr>Cambria Math</vt:lpstr>
      <vt:lpstr>Symbol</vt:lpstr>
      <vt:lpstr>System Font Regular</vt:lpstr>
      <vt:lpstr>MU Theme</vt:lpstr>
      <vt:lpstr>DETECCIÓN AUTOMATIZADA DEL GLIOBLASTOMA MULTIFORME</vt:lpstr>
      <vt:lpstr>ÍNDICE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Ainhoa Arruabarrena Ortiz</cp:lastModifiedBy>
  <cp:revision>387</cp:revision>
  <cp:lastPrinted>2018-07-13T13:37:53Z</cp:lastPrinted>
  <dcterms:created xsi:type="dcterms:W3CDTF">2017-11-28T21:27:45Z</dcterms:created>
  <dcterms:modified xsi:type="dcterms:W3CDTF">2021-06-08T09:23:18Z</dcterms:modified>
</cp:coreProperties>
</file>

<file path=docProps/thumbnail.jpeg>
</file>